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4" r:id="rId1"/>
  </p:sldMasterIdLst>
  <p:notesMasterIdLst>
    <p:notesMasterId r:id="rId29"/>
  </p:notesMasterIdLst>
  <p:sldIdLst>
    <p:sldId id="256" r:id="rId2"/>
    <p:sldId id="283" r:id="rId3"/>
    <p:sldId id="284" r:id="rId4"/>
    <p:sldId id="285" r:id="rId5"/>
    <p:sldId id="313" r:id="rId6"/>
    <p:sldId id="286" r:id="rId7"/>
    <p:sldId id="281" r:id="rId8"/>
    <p:sldId id="280" r:id="rId9"/>
    <p:sldId id="287" r:id="rId10"/>
    <p:sldId id="278" r:id="rId11"/>
    <p:sldId id="289" r:id="rId12"/>
    <p:sldId id="257" r:id="rId13"/>
    <p:sldId id="277" r:id="rId14"/>
    <p:sldId id="265" r:id="rId15"/>
    <p:sldId id="304" r:id="rId16"/>
    <p:sldId id="288" r:id="rId17"/>
    <p:sldId id="311" r:id="rId18"/>
    <p:sldId id="305" r:id="rId19"/>
    <p:sldId id="315" r:id="rId20"/>
    <p:sldId id="308" r:id="rId21"/>
    <p:sldId id="314" r:id="rId22"/>
    <p:sldId id="297" r:id="rId23"/>
    <p:sldId id="307" r:id="rId24"/>
    <p:sldId id="292" r:id="rId25"/>
    <p:sldId id="306" r:id="rId26"/>
    <p:sldId id="296" r:id="rId27"/>
    <p:sldId id="267"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4" autoAdjust="0"/>
    <p:restoredTop sz="76692" autoAdjust="0"/>
  </p:normalViewPr>
  <p:slideViewPr>
    <p:cSldViewPr snapToGrid="0">
      <p:cViewPr varScale="1">
        <p:scale>
          <a:sx n="45" d="100"/>
          <a:sy n="45" d="100"/>
        </p:scale>
        <p:origin x="1099" y="38"/>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A4DA1A-2076-4BA7-BFBD-DD70312B170F}" type="datetimeFigureOut">
              <a:rPr lang="en-US" smtClean="0"/>
              <a:t>10/9/2013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93C247-1246-408B-A652-58A23209F441}" type="slidenum">
              <a:rPr lang="en-US" smtClean="0"/>
              <a:t>‹#›</a:t>
            </a:fld>
            <a:endParaRPr lang="en-US"/>
          </a:p>
        </p:txBody>
      </p:sp>
    </p:spTree>
    <p:extLst>
      <p:ext uri="{BB962C8B-B14F-4D97-AF65-F5344CB8AC3E}">
        <p14:creationId xmlns:p14="http://schemas.microsoft.com/office/powerpoint/2010/main" val="28447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1</a:t>
            </a:fld>
            <a:endParaRPr lang="en-US"/>
          </a:p>
        </p:txBody>
      </p:sp>
    </p:spTree>
    <p:extLst>
      <p:ext uri="{BB962C8B-B14F-4D97-AF65-F5344CB8AC3E}">
        <p14:creationId xmlns:p14="http://schemas.microsoft.com/office/powerpoint/2010/main" val="1991511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 are a nightmare to use for mine rescue purposes.</a:t>
            </a:r>
            <a:r>
              <a:rPr lang="en-AU" baseline="0" dirty="0" smtClean="0"/>
              <a:t>  When you are pulling a stretcher up you have to keep rigging up and rigging down with your haulage system and carry out the haulage within the </a:t>
            </a:r>
            <a:r>
              <a:rPr lang="en-AU" baseline="0" dirty="0" err="1" smtClean="0"/>
              <a:t>ladderway</a:t>
            </a:r>
            <a:r>
              <a:rPr lang="en-AU" baseline="0" dirty="0" smtClean="0"/>
              <a:t> because the offset platforms result in the haulage ropes rubbing on the platforms which is not good practice.  Also the rungs and connections between sections and where you go past a platform, you have to manually </a:t>
            </a:r>
            <a:r>
              <a:rPr lang="en-AU" baseline="0" dirty="0" err="1" smtClean="0"/>
              <a:t>manuever</a:t>
            </a:r>
            <a:r>
              <a:rPr lang="en-AU" baseline="0" dirty="0" smtClean="0"/>
              <a:t> the stretcher which is awkward and physically quite tough.  A lot of these designs work nicely to catch any rocks that fall down the raise and hold onto them at the rest platforms which is not good for when someone is walking above you and accidentally kick rocks down.  Also the mesh caged ladders will occasionally catch the corner of your breathing apparatus when you’re climbing and this can be very annoying when you are fatigued and frustrated.  </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703554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16</a:t>
            </a:fld>
            <a:endParaRPr lang="en-US"/>
          </a:p>
        </p:txBody>
      </p:sp>
    </p:spTree>
    <p:extLst>
      <p:ext uri="{BB962C8B-B14F-4D97-AF65-F5344CB8AC3E}">
        <p14:creationId xmlns:p14="http://schemas.microsoft.com/office/powerpoint/2010/main" val="4089093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437572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Smooth cage surface means the breathing apparatus doesn’t get caught on anything.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When you are climbing a ladder with a breathing apparatus donned you have very poor visibility, the bright yellow interior of Laddertube helps with this.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Also the flat step profile recruits those lower leg muscles where the rungs don’t which makes it easier to climb.</a:t>
            </a:r>
            <a:endParaRPr lang="en-US" dirty="0" smtClean="0"/>
          </a:p>
          <a:p>
            <a:endParaRPr lang="en-US" dirty="0"/>
          </a:p>
        </p:txBody>
      </p:sp>
      <p:sp>
        <p:nvSpPr>
          <p:cNvPr id="4" name="Slide Number Placeholder 3"/>
          <p:cNvSpPr>
            <a:spLocks noGrp="1"/>
          </p:cNvSpPr>
          <p:nvPr>
            <p:ph type="sldNum" sz="quarter" idx="10"/>
          </p:nvPr>
        </p:nvSpPr>
        <p:spPr/>
        <p:txBody>
          <a:bodyPr/>
          <a:lstStyle/>
          <a:p>
            <a:fld id="{DD93C247-1246-408B-A652-58A23209F441}" type="slidenum">
              <a:rPr lang="en-US" smtClean="0"/>
              <a:t>20</a:t>
            </a:fld>
            <a:endParaRPr lang="en-US"/>
          </a:p>
        </p:txBody>
      </p:sp>
    </p:spTree>
    <p:extLst>
      <p:ext uri="{BB962C8B-B14F-4D97-AF65-F5344CB8AC3E}">
        <p14:creationId xmlns:p14="http://schemas.microsoft.com/office/powerpoint/2010/main" val="1775205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Laddertube</a:t>
            </a:r>
            <a:r>
              <a:rPr lang="en-AU" baseline="0" dirty="0" smtClean="0"/>
              <a:t> offers a straight line stretcher pull, where the haulage system can be positioned at the top of the </a:t>
            </a:r>
            <a:r>
              <a:rPr lang="en-AU" baseline="0" dirty="0" err="1" smtClean="0"/>
              <a:t>ladderway</a:t>
            </a:r>
            <a:r>
              <a:rPr lang="en-AU" baseline="0" dirty="0" smtClean="0"/>
              <a:t> making it easy to use.  </a:t>
            </a:r>
          </a:p>
          <a:p>
            <a:r>
              <a:rPr lang="en-AU" baseline="0" dirty="0" smtClean="0"/>
              <a:t>There are no catch points for the stretcher to get caught on so the person moving with the casualty can focus on providing first aid support and encouragement rather than tossing the stretcher around and swearing about how crap the design of those steel ladders is.  </a:t>
            </a:r>
          </a:p>
        </p:txBody>
      </p:sp>
      <p:sp>
        <p:nvSpPr>
          <p:cNvPr id="4" name="Slide Number Placeholder 3"/>
          <p:cNvSpPr>
            <a:spLocks noGrp="1"/>
          </p:cNvSpPr>
          <p:nvPr>
            <p:ph type="sldNum" sz="quarter" idx="10"/>
          </p:nvPr>
        </p:nvSpPr>
        <p:spPr/>
        <p:txBody>
          <a:bodyPr/>
          <a:lstStyle/>
          <a:p>
            <a:fld id="{DD93C247-1246-408B-A652-58A23209F441}" type="slidenum">
              <a:rPr lang="en-US" smtClean="0"/>
              <a:t>21</a:t>
            </a:fld>
            <a:endParaRPr lang="en-US"/>
          </a:p>
        </p:txBody>
      </p:sp>
    </p:spTree>
    <p:extLst>
      <p:ext uri="{BB962C8B-B14F-4D97-AF65-F5344CB8AC3E}">
        <p14:creationId xmlns:p14="http://schemas.microsoft.com/office/powerpoint/2010/main" val="2444672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93C247-1246-408B-A652-58A23209F441}" type="slidenum">
              <a:rPr lang="en-US" smtClean="0"/>
              <a:t>22</a:t>
            </a:fld>
            <a:endParaRPr lang="en-US"/>
          </a:p>
        </p:txBody>
      </p:sp>
    </p:spTree>
    <p:extLst>
      <p:ext uri="{BB962C8B-B14F-4D97-AF65-F5344CB8AC3E}">
        <p14:creationId xmlns:p14="http://schemas.microsoft.com/office/powerpoint/2010/main" val="4269603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Platform</a:t>
            </a:r>
          </a:p>
          <a:p>
            <a:r>
              <a:rPr lang="en-US" dirty="0" smtClean="0"/>
              <a:t>Fall</a:t>
            </a:r>
            <a:r>
              <a:rPr lang="en-US" baseline="0" dirty="0" smtClean="0"/>
              <a:t> Arrest</a:t>
            </a:r>
          </a:p>
          <a:p>
            <a:r>
              <a:rPr lang="en-US" baseline="0" dirty="0" smtClean="0"/>
              <a:t>Handrails</a:t>
            </a:r>
            <a:endParaRPr lang="en-US" dirty="0"/>
          </a:p>
        </p:txBody>
      </p:sp>
      <p:sp>
        <p:nvSpPr>
          <p:cNvPr id="4" name="Slide Number Placeholder 3"/>
          <p:cNvSpPr>
            <a:spLocks noGrp="1"/>
          </p:cNvSpPr>
          <p:nvPr>
            <p:ph type="sldNum" sz="quarter" idx="10"/>
          </p:nvPr>
        </p:nvSpPr>
        <p:spPr/>
        <p:txBody>
          <a:bodyPr/>
          <a:lstStyle/>
          <a:p>
            <a:fld id="{DD93C247-1246-408B-A652-58A23209F441}" type="slidenum">
              <a:rPr lang="en-US" smtClean="0"/>
              <a:t>23</a:t>
            </a:fld>
            <a:endParaRPr lang="en-US"/>
          </a:p>
        </p:txBody>
      </p:sp>
    </p:spTree>
    <p:extLst>
      <p:ext uri="{BB962C8B-B14F-4D97-AF65-F5344CB8AC3E}">
        <p14:creationId xmlns:p14="http://schemas.microsoft.com/office/powerpoint/2010/main" val="4178028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a:solidFill>
                <a:srgbClr val="FF0000"/>
              </a:solidFill>
            </a:endParaRPr>
          </a:p>
        </p:txBody>
      </p:sp>
      <p:sp>
        <p:nvSpPr>
          <p:cNvPr id="4" name="Slide Number Placeholder 3"/>
          <p:cNvSpPr>
            <a:spLocks noGrp="1"/>
          </p:cNvSpPr>
          <p:nvPr>
            <p:ph type="sldNum" sz="quarter" idx="10"/>
          </p:nvPr>
        </p:nvSpPr>
        <p:spPr/>
        <p:txBody>
          <a:bodyPr/>
          <a:lstStyle/>
          <a:p>
            <a:fld id="{DD93C247-1246-408B-A652-58A23209F441}" type="slidenum">
              <a:rPr lang="en-US" smtClean="0"/>
              <a:t>24</a:t>
            </a:fld>
            <a:endParaRPr lang="en-US"/>
          </a:p>
        </p:txBody>
      </p:sp>
    </p:spTree>
    <p:extLst>
      <p:ext uri="{BB962C8B-B14F-4D97-AF65-F5344CB8AC3E}">
        <p14:creationId xmlns:p14="http://schemas.microsoft.com/office/powerpoint/2010/main" val="1345850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smtClean="0"/>
              <a:t>Safescape</a:t>
            </a:r>
            <a:r>
              <a:rPr lang="en-AU" dirty="0" smtClean="0"/>
              <a:t> regularly contributes</a:t>
            </a:r>
            <a:r>
              <a:rPr lang="en-AU" baseline="0" dirty="0" smtClean="0"/>
              <a:t> to various mine rescue competitions either by helping to organise events, sponsorship or provision of apparatus such as this confined space event at the Kalgoorlie surface mine rescue competition in 2011.</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26</a:t>
            </a:fld>
            <a:endParaRPr lang="en-US"/>
          </a:p>
        </p:txBody>
      </p:sp>
    </p:spTree>
    <p:extLst>
      <p:ext uri="{BB962C8B-B14F-4D97-AF65-F5344CB8AC3E}">
        <p14:creationId xmlns:p14="http://schemas.microsoft.com/office/powerpoint/2010/main" val="1769476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Feel free to upgrade the picture, and I don’t mean add a moustache!</a:t>
            </a:r>
          </a:p>
          <a:p>
            <a:endParaRPr lang="en-AU" dirty="0" smtClean="0"/>
          </a:p>
          <a:p>
            <a:r>
              <a:rPr lang="en-AU" b="1" dirty="0" smtClean="0"/>
              <a:t>What if I added a Goatee?</a:t>
            </a:r>
            <a:endParaRPr lang="en-AU" b="1" dirty="0"/>
          </a:p>
        </p:txBody>
      </p:sp>
      <p:sp>
        <p:nvSpPr>
          <p:cNvPr id="4" name="Slide Number Placeholder 3"/>
          <p:cNvSpPr>
            <a:spLocks noGrp="1"/>
          </p:cNvSpPr>
          <p:nvPr>
            <p:ph type="sldNum" sz="quarter" idx="10"/>
          </p:nvPr>
        </p:nvSpPr>
        <p:spPr/>
        <p:txBody>
          <a:bodyPr/>
          <a:lstStyle/>
          <a:p>
            <a:fld id="{DD93C247-1246-408B-A652-58A23209F441}" type="slidenum">
              <a:rPr lang="en-US" smtClean="0"/>
              <a:t>27</a:t>
            </a:fld>
            <a:endParaRPr lang="en-US"/>
          </a:p>
        </p:txBody>
      </p:sp>
    </p:spTree>
    <p:extLst>
      <p:ext uri="{BB962C8B-B14F-4D97-AF65-F5344CB8AC3E}">
        <p14:creationId xmlns:p14="http://schemas.microsoft.com/office/powerpoint/2010/main" val="248266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1" indent="-457200">
              <a:spcAft>
                <a:spcPts val="600"/>
              </a:spcAft>
              <a:buFont typeface="Arial" panose="020B0604020202020204" pitchFamily="34" charset="0"/>
              <a:buChar char="•"/>
            </a:pPr>
            <a:r>
              <a:rPr lang="en-AU" dirty="0" smtClean="0"/>
              <a:t>I would suggest you read this but reduce the</a:t>
            </a:r>
            <a:r>
              <a:rPr lang="en-AU" baseline="0" dirty="0" smtClean="0"/>
              <a:t> text on the page to something like.  * </a:t>
            </a:r>
            <a:r>
              <a:rPr lang="en-AU" baseline="0" dirty="0" err="1" smtClean="0"/>
              <a:t>Escapeways</a:t>
            </a:r>
            <a:r>
              <a:rPr lang="en-AU" baseline="0" dirty="0" smtClean="0"/>
              <a:t> are regulated, * Evolution of </a:t>
            </a:r>
            <a:r>
              <a:rPr lang="en-AU" baseline="0" dirty="0" err="1" smtClean="0"/>
              <a:t>escapeway</a:t>
            </a:r>
            <a:r>
              <a:rPr lang="en-AU" baseline="0" dirty="0" smtClean="0"/>
              <a:t> ladders.</a:t>
            </a:r>
            <a:r>
              <a:rPr lang="en-AU" sz="2800" dirty="0" smtClean="0">
                <a:solidFill>
                  <a:schemeClr val="tx2"/>
                </a:solidFill>
                <a:latin typeface="+mn-lt"/>
              </a:rPr>
              <a:t> To be read:</a:t>
            </a:r>
            <a:r>
              <a:rPr lang="en-AU" sz="2800" baseline="0" dirty="0" smtClean="0">
                <a:solidFill>
                  <a:schemeClr val="tx2"/>
                </a:solidFill>
                <a:latin typeface="+mn-lt"/>
              </a:rPr>
              <a:t> </a:t>
            </a:r>
            <a:r>
              <a:rPr lang="en-AU" sz="2800" dirty="0" smtClean="0">
                <a:solidFill>
                  <a:schemeClr val="tx2"/>
                </a:solidFill>
                <a:latin typeface="+mn-lt"/>
              </a:rPr>
              <a:t>“The requirement for emergency egress from underground workings has long been regulated around the world.” AND “The safety and usability of these egresses can have a significant impact on the effectiveness of a mine rescue in the event of an emergency.  </a:t>
            </a:r>
          </a:p>
          <a:p>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2</a:t>
            </a:fld>
            <a:endParaRPr lang="en-US"/>
          </a:p>
        </p:txBody>
      </p:sp>
    </p:spTree>
    <p:extLst>
      <p:ext uri="{BB962C8B-B14F-4D97-AF65-F5344CB8AC3E}">
        <p14:creationId xmlns:p14="http://schemas.microsoft.com/office/powerpoint/2010/main" val="68643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a:t>
            </a:r>
            <a:r>
              <a:rPr lang="en-AU" baseline="0" dirty="0" smtClean="0"/>
              <a:t> may wish to mention what you are comparing </a:t>
            </a:r>
            <a:r>
              <a:rPr lang="en-AU" baseline="0" dirty="0" err="1" smtClean="0"/>
              <a:t>ladderways</a:t>
            </a:r>
            <a:r>
              <a:rPr lang="en-AU" baseline="0" dirty="0" smtClean="0"/>
              <a:t> to when you comment on installation and maintenance costs, reliability etc.  You are comparing against vertical shafts with headframes, hoists and conveyances or raise climbers.</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3</a:t>
            </a:fld>
            <a:endParaRPr lang="en-US"/>
          </a:p>
        </p:txBody>
      </p:sp>
    </p:spTree>
    <p:extLst>
      <p:ext uri="{BB962C8B-B14F-4D97-AF65-F5344CB8AC3E}">
        <p14:creationId xmlns:p14="http://schemas.microsoft.com/office/powerpoint/2010/main" val="1666458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Timber ladders are still used in places in the US.  Americans and Canadians do handheld</a:t>
            </a:r>
            <a:r>
              <a:rPr lang="en-AU" baseline="0" dirty="0" smtClean="0"/>
              <a:t> ladder rising (Aussie speak) bald headed raising (</a:t>
            </a:r>
            <a:r>
              <a:rPr lang="en-AU" baseline="0" dirty="0" err="1" smtClean="0"/>
              <a:t>Yanky</a:t>
            </a:r>
            <a:r>
              <a:rPr lang="en-AU" baseline="0" dirty="0" smtClean="0"/>
              <a:t> speak) differently to Australians so don’t harp on too much about Jack Leg Raising Ladders.</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4</a:t>
            </a:fld>
            <a:endParaRPr lang="en-US"/>
          </a:p>
        </p:txBody>
      </p:sp>
    </p:spTree>
    <p:extLst>
      <p:ext uri="{BB962C8B-B14F-4D97-AF65-F5344CB8AC3E}">
        <p14:creationId xmlns:p14="http://schemas.microsoft.com/office/powerpoint/2010/main" val="3103280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Timber ladders are still used in places in the US.  Americans and Canadians do handheld</a:t>
            </a:r>
            <a:r>
              <a:rPr lang="en-AU" baseline="0" dirty="0" smtClean="0"/>
              <a:t> ladder rising (Aussie speak) bald headed raising (</a:t>
            </a:r>
            <a:r>
              <a:rPr lang="en-AU" baseline="0" dirty="0" err="1" smtClean="0"/>
              <a:t>Yanky</a:t>
            </a:r>
            <a:r>
              <a:rPr lang="en-AU" baseline="0" dirty="0" smtClean="0"/>
              <a:t> speak) differently to Australians so don’t harp on too much about Jack Leg Raising Ladders.</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19774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 ladders are often damaged during mining and it</a:t>
            </a:r>
            <a:r>
              <a:rPr lang="en-AU" baseline="0" dirty="0" smtClean="0"/>
              <a:t> can be difficult to make them meet the MSHA guidelines or Canadian provincial regulations for </a:t>
            </a:r>
            <a:r>
              <a:rPr lang="en-AU" baseline="0" dirty="0" err="1" smtClean="0"/>
              <a:t>escapeway</a:t>
            </a:r>
            <a:r>
              <a:rPr lang="en-AU" baseline="0" dirty="0" smtClean="0"/>
              <a:t> ladders.  Rocks tend to get caught underneath the rungs and when you climb the ladders they become loose and fall down the raise.  Why it isn’t well engineered for mine rescue</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6</a:t>
            </a:fld>
            <a:endParaRPr lang="en-US"/>
          </a:p>
        </p:txBody>
      </p:sp>
    </p:spTree>
    <p:extLst>
      <p:ext uri="{BB962C8B-B14F-4D97-AF65-F5344CB8AC3E}">
        <p14:creationId xmlns:p14="http://schemas.microsoft.com/office/powerpoint/2010/main" val="1767994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a:t>
            </a:r>
            <a:r>
              <a:rPr lang="en-AU" baseline="0" dirty="0" smtClean="0"/>
              <a:t> ladders are easier to use to pull a stretcher up than the three stringer caged ladders with offset platforms.  Because you can walk alongside the stretcher and lift it over the bolts and rungs and anything else it gets caught on.</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9</a:t>
            </a:fld>
            <a:endParaRPr lang="en-US"/>
          </a:p>
        </p:txBody>
      </p:sp>
    </p:spTree>
    <p:extLst>
      <p:ext uri="{BB962C8B-B14F-4D97-AF65-F5344CB8AC3E}">
        <p14:creationId xmlns:p14="http://schemas.microsoft.com/office/powerpoint/2010/main" val="928219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 are a nightmare to use for mine rescue purposes.</a:t>
            </a:r>
            <a:r>
              <a:rPr lang="en-AU" baseline="0" dirty="0" smtClean="0"/>
              <a:t>  When you are pulling a stretcher up you have to keep rigging up and rigging down with your haulage system and carry out the haulage within the </a:t>
            </a:r>
            <a:r>
              <a:rPr lang="en-AU" baseline="0" dirty="0" err="1" smtClean="0"/>
              <a:t>ladderway</a:t>
            </a:r>
            <a:r>
              <a:rPr lang="en-AU" baseline="0" dirty="0" smtClean="0"/>
              <a:t> because the offset platforms result in the haulage ropes rubbing on the platforms which is not good practice.  Also the rungs and connections between sections and where you go past a platform, you have to manually </a:t>
            </a:r>
            <a:r>
              <a:rPr lang="en-AU" baseline="0" dirty="0" err="1" smtClean="0"/>
              <a:t>manuever</a:t>
            </a:r>
            <a:r>
              <a:rPr lang="en-AU" baseline="0" dirty="0" smtClean="0"/>
              <a:t> the stretcher which is awkward and physically quite tough.  A lot of these designs work nicely to catch any rocks that fall down the raise and hold onto them at the rest platforms which is not good for when someone is walking above you and accidentally kick rocks down.  Also the mesh caged ladders will occasionally catch the corner of your breathing apparatus when you’re climbing and this can be very annoying when you are fatigued and frustrated.  </a:t>
            </a:r>
            <a:endParaRPr lang="en-AU" dirty="0"/>
          </a:p>
        </p:txBody>
      </p:sp>
      <p:sp>
        <p:nvSpPr>
          <p:cNvPr id="4" name="Slide Number Placeholder 3"/>
          <p:cNvSpPr>
            <a:spLocks noGrp="1"/>
          </p:cNvSpPr>
          <p:nvPr>
            <p:ph type="sldNum" sz="quarter" idx="10"/>
          </p:nvPr>
        </p:nvSpPr>
        <p:spPr/>
        <p:txBody>
          <a:bodyPr/>
          <a:lstStyle/>
          <a:p>
            <a:fld id="{DD93C247-1246-408B-A652-58A23209F441}" type="slidenum">
              <a:rPr lang="en-US" smtClean="0"/>
              <a:t>11</a:t>
            </a:fld>
            <a:endParaRPr lang="en-US"/>
          </a:p>
        </p:txBody>
      </p:sp>
    </p:spTree>
    <p:extLst>
      <p:ext uri="{BB962C8B-B14F-4D97-AF65-F5344CB8AC3E}">
        <p14:creationId xmlns:p14="http://schemas.microsoft.com/office/powerpoint/2010/main" val="3059326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93C247-1246-408B-A652-58A23209F441}" type="slidenum">
              <a:rPr lang="en-US" smtClean="0"/>
              <a:t>14</a:t>
            </a:fld>
            <a:endParaRPr lang="en-US"/>
          </a:p>
        </p:txBody>
      </p:sp>
    </p:spTree>
    <p:extLst>
      <p:ext uri="{BB962C8B-B14F-4D97-AF65-F5344CB8AC3E}">
        <p14:creationId xmlns:p14="http://schemas.microsoft.com/office/powerpoint/2010/main" val="307304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EBA09DB6-90D8-4DBA-9ED7-91CC5ECB2943}"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A09DB6-90D8-4DBA-9ED7-91CC5ECB2943}"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BA09DB6-90D8-4DBA-9ED7-91CC5ECB2943}"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8F45161-2502-46DF-AB4C-7A902B5EFAE7}" type="datetimeFigureOut">
              <a:rPr lang="en-US" smtClean="0"/>
              <a:pPr/>
              <a:t>10/9/2013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8F45161-2502-46DF-AB4C-7A902B5EFAE7}" type="datetimeFigureOut">
              <a:rPr lang="en-US" smtClean="0"/>
              <a:pPr/>
              <a:t>10/9/2013</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EBA09DB6-90D8-4DBA-9ED7-91CC5ECB2943}"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8F45161-2502-46DF-AB4C-7A902B5EFAE7}" type="datetimeFigureOut">
              <a:rPr lang="en-US" smtClean="0"/>
              <a:pPr/>
              <a:t>10/9/2013</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EBA09DB6-90D8-4DBA-9ED7-91CC5ECB294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404664"/>
            <a:ext cx="9144000" cy="1226016"/>
          </a:xfrm>
        </p:spPr>
        <p:txBody>
          <a:bodyPr/>
          <a:lstStyle/>
          <a:p>
            <a:pPr>
              <a:spcBef>
                <a:spcPts val="1200"/>
              </a:spcBef>
              <a:spcAft>
                <a:spcPts val="600"/>
              </a:spcAft>
            </a:pPr>
            <a:r>
              <a:rPr lang="en-US" sz="2800" b="1" dirty="0" smtClean="0">
                <a:solidFill>
                  <a:schemeClr val="tx2"/>
                </a:solidFill>
                <a:latin typeface="+mn-lt"/>
              </a:rPr>
              <a:t/>
            </a:r>
            <a:br>
              <a:rPr lang="en-US" sz="2800" b="1" dirty="0" smtClean="0">
                <a:solidFill>
                  <a:schemeClr val="tx2"/>
                </a:solidFill>
                <a:latin typeface="+mn-lt"/>
              </a:rPr>
            </a:br>
            <a:endParaRPr lang="en-US" dirty="0">
              <a:solidFill>
                <a:schemeClr val="tx2"/>
              </a:solidFill>
            </a:endParaRPr>
          </a:p>
        </p:txBody>
      </p:sp>
      <p:pic>
        <p:nvPicPr>
          <p:cNvPr id="11" name="Picture 10" descr="High res transparent logo.png"/>
          <p:cNvPicPr>
            <a:picLocks noChangeAspect="1"/>
          </p:cNvPicPr>
          <p:nvPr/>
        </p:nvPicPr>
        <p:blipFill>
          <a:blip r:embed="rId3" cstate="print"/>
          <a:stretch>
            <a:fillRect/>
          </a:stretch>
        </p:blipFill>
        <p:spPr>
          <a:xfrm>
            <a:off x="4572000" y="5066468"/>
            <a:ext cx="4503360" cy="1423867"/>
          </a:xfrm>
          <a:prstGeom prst="rect">
            <a:avLst/>
          </a:prstGeom>
        </p:spPr>
      </p:pic>
      <p:sp>
        <p:nvSpPr>
          <p:cNvPr id="5" name="Title 1"/>
          <p:cNvSpPr txBox="1">
            <a:spLocks/>
          </p:cNvSpPr>
          <p:nvPr/>
        </p:nvSpPr>
        <p:spPr>
          <a:xfrm>
            <a:off x="0" y="268808"/>
            <a:ext cx="9144000" cy="1719721"/>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lgn="ctr">
              <a:spcAft>
                <a:spcPts val="600"/>
              </a:spcAft>
            </a:pPr>
            <a:r>
              <a:rPr lang="en-US" sz="5400" dirty="0" smtClean="0"/>
              <a:t>Optimizing </a:t>
            </a:r>
            <a:r>
              <a:rPr lang="en-US" sz="5400" dirty="0" err="1" smtClean="0"/>
              <a:t>Escapeway</a:t>
            </a:r>
            <a:r>
              <a:rPr lang="en-US" sz="5400" dirty="0" smtClean="0"/>
              <a:t> Ladders for Mine Rescue Purposes</a:t>
            </a:r>
          </a:p>
          <a:p>
            <a:pPr algn="ctr">
              <a:spcAft>
                <a:spcPts val="600"/>
              </a:spcAft>
            </a:pPr>
            <a:r>
              <a:rPr lang="en-US" sz="2800" dirty="0" smtClean="0">
                <a:solidFill>
                  <a:schemeClr val="tx2"/>
                </a:solidFill>
              </a:rPr>
              <a:t/>
            </a:r>
            <a:br>
              <a:rPr lang="en-US" sz="2800" dirty="0" smtClean="0">
                <a:solidFill>
                  <a:schemeClr val="tx2"/>
                </a:solidFill>
              </a:rPr>
            </a:br>
            <a:r>
              <a:rPr lang="en-US" dirty="0">
                <a:solidFill>
                  <a:schemeClr val="tx2"/>
                </a:solidFill>
              </a:rPr>
              <a:t>International Mines Rescue Conference</a:t>
            </a:r>
            <a:br>
              <a:rPr lang="en-US" dirty="0">
                <a:solidFill>
                  <a:schemeClr val="tx2"/>
                </a:solidFill>
              </a:rPr>
            </a:br>
            <a:r>
              <a:rPr lang="en-US" sz="3200" b="1" i="1" dirty="0">
                <a:solidFill>
                  <a:schemeClr val="tx2"/>
                </a:solidFill>
              </a:rPr>
              <a:t>October 2013</a:t>
            </a:r>
            <a:endParaRPr lang="en-US" dirty="0">
              <a:solidFill>
                <a:schemeClr val="tx2"/>
              </a:solidFill>
            </a:endParaRPr>
          </a:p>
        </p:txBody>
      </p:sp>
      <p:sp>
        <p:nvSpPr>
          <p:cNvPr id="7" name="Title 1"/>
          <p:cNvSpPr txBox="1">
            <a:spLocks/>
          </p:cNvSpPr>
          <p:nvPr/>
        </p:nvSpPr>
        <p:spPr>
          <a:xfrm>
            <a:off x="-50636" y="5185600"/>
            <a:ext cx="4445540" cy="1185605"/>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Bef>
                <a:spcPts val="1200"/>
              </a:spcBef>
              <a:spcAft>
                <a:spcPts val="600"/>
              </a:spcAft>
            </a:pPr>
            <a:r>
              <a:rPr lang="en-US" sz="3200" b="1" i="1" dirty="0" smtClean="0">
                <a:solidFill>
                  <a:schemeClr val="tx2"/>
                </a:solidFill>
                <a:latin typeface="+mn-lt"/>
              </a:rPr>
              <a:t>Jay </a:t>
            </a:r>
            <a:r>
              <a:rPr lang="en-US" sz="3200" b="1" i="1" dirty="0" err="1" smtClean="0">
                <a:solidFill>
                  <a:schemeClr val="tx2"/>
                </a:solidFill>
                <a:latin typeface="+mn-lt"/>
              </a:rPr>
              <a:t>Gillon</a:t>
            </a:r>
            <a:endParaRPr lang="en-US" sz="3200" b="1" i="1" dirty="0" smtClean="0">
              <a:solidFill>
                <a:schemeClr val="tx2"/>
              </a:solidFill>
              <a:latin typeface="+mn-lt"/>
            </a:endParaRPr>
          </a:p>
          <a:p>
            <a:pPr>
              <a:spcBef>
                <a:spcPts val="1200"/>
              </a:spcBef>
              <a:spcAft>
                <a:spcPts val="600"/>
              </a:spcAft>
            </a:pPr>
            <a:r>
              <a:rPr lang="en-US" sz="3200" b="1" i="1" dirty="0" smtClean="0">
                <a:solidFill>
                  <a:schemeClr val="tx2"/>
                </a:solidFill>
                <a:latin typeface="+mn-lt"/>
              </a:rPr>
              <a:t>Safescape North America</a:t>
            </a:r>
            <a:r>
              <a:rPr lang="en-US" sz="2800" b="1" dirty="0" smtClean="0">
                <a:solidFill>
                  <a:schemeClr val="tx2"/>
                </a:solidFill>
                <a:latin typeface="+mn-lt"/>
              </a:rPr>
              <a:t/>
            </a:r>
            <a:br>
              <a:rPr lang="en-US" sz="2800" b="1" dirty="0" smtClean="0">
                <a:solidFill>
                  <a:schemeClr val="tx2"/>
                </a:solidFill>
                <a:latin typeface="+mn-lt"/>
              </a:rPr>
            </a:br>
            <a:endParaRPr lang="en-US" dirty="0">
              <a:solidFill>
                <a:schemeClr val="tx2"/>
              </a:solidFill>
            </a:endParaRPr>
          </a:p>
        </p:txBody>
      </p:sp>
    </p:spTree>
  </p:cSld>
  <p:clrMapOvr>
    <a:masterClrMapping/>
  </p:clrMapOvr>
  <p:transition spd="slow" advTm="3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Thesis Pics\2140-alimak-ladderway-installation AVKO Websit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659" t="2954"/>
          <a:stretch/>
        </p:blipFill>
        <p:spPr bwMode="auto">
          <a:xfrm>
            <a:off x="617660" y="477000"/>
            <a:ext cx="7908681" cy="59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674096"/>
      </p:ext>
    </p:extLst>
  </p:cSld>
  <p:clrMapOvr>
    <a:masterClrMapping/>
  </p:clrMapOvr>
  <p:transition spd="slow" advTm="20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3"/>
            <a:ext cx="8671763" cy="5659805"/>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t>Steel Modular Ladder Cages</a:t>
            </a:r>
          </a:p>
          <a:p>
            <a:pPr indent="-457200">
              <a:spcBef>
                <a:spcPts val="600"/>
              </a:spcBef>
              <a:spcAft>
                <a:spcPts val="1200"/>
              </a:spcAft>
            </a:pPr>
            <a:r>
              <a:rPr lang="en-US" sz="3200" dirty="0" smtClean="0">
                <a:solidFill>
                  <a:schemeClr val="tx2"/>
                </a:solidFill>
                <a:latin typeface="+mn-lt"/>
              </a:rPr>
              <a:t>Designed as an improvement over steel ladders with the addition of a steel mesh cage to surround the user.</a:t>
            </a:r>
          </a:p>
          <a:p>
            <a:pPr marL="457200" indent="-457200">
              <a:spcBef>
                <a:spcPts val="600"/>
              </a:spcBef>
              <a:spcAft>
                <a:spcPts val="1200"/>
              </a:spcAft>
              <a:buFont typeface="Arial" pitchFamily="34" charset="0"/>
              <a:buChar char="•"/>
            </a:pPr>
            <a:r>
              <a:rPr lang="en-US" sz="3200" dirty="0">
                <a:solidFill>
                  <a:schemeClr val="tx2"/>
                </a:solidFill>
                <a:latin typeface="+mn-lt"/>
              </a:rPr>
              <a:t>Added </a:t>
            </a:r>
            <a:r>
              <a:rPr lang="en-US" sz="3200" dirty="0" smtClean="0">
                <a:solidFill>
                  <a:schemeClr val="tx2"/>
                </a:solidFill>
                <a:latin typeface="+mn-lt"/>
              </a:rPr>
              <a:t>Protection </a:t>
            </a:r>
            <a:r>
              <a:rPr lang="en-US" sz="3200" dirty="0">
                <a:solidFill>
                  <a:schemeClr val="tx2"/>
                </a:solidFill>
                <a:latin typeface="+mn-lt"/>
              </a:rPr>
              <a:t>for the User</a:t>
            </a:r>
          </a:p>
          <a:p>
            <a:pPr marL="457200" indent="-457200">
              <a:spcBef>
                <a:spcPts val="600"/>
              </a:spcBef>
              <a:spcAft>
                <a:spcPts val="1200"/>
              </a:spcAft>
              <a:buFont typeface="Arial" pitchFamily="34" charset="0"/>
              <a:buChar char="•"/>
            </a:pPr>
            <a:r>
              <a:rPr lang="en-US" sz="3200" dirty="0">
                <a:solidFill>
                  <a:schemeClr val="tx2"/>
                </a:solidFill>
                <a:latin typeface="+mn-lt"/>
              </a:rPr>
              <a:t>Time Consuming to Install</a:t>
            </a:r>
          </a:p>
          <a:p>
            <a:pPr marL="457200" indent="-457200">
              <a:spcBef>
                <a:spcPts val="600"/>
              </a:spcBef>
              <a:spcAft>
                <a:spcPts val="1200"/>
              </a:spcAft>
              <a:buFont typeface="Arial" pitchFamily="34" charset="0"/>
              <a:buChar char="•"/>
            </a:pPr>
            <a:r>
              <a:rPr lang="en-US" sz="3200" dirty="0">
                <a:solidFill>
                  <a:schemeClr val="tx2"/>
                </a:solidFill>
                <a:latin typeface="+mn-lt"/>
              </a:rPr>
              <a:t>High maintenance needs caused by corrosion and material </a:t>
            </a:r>
            <a:r>
              <a:rPr lang="en-US" sz="3200" dirty="0" smtClean="0">
                <a:solidFill>
                  <a:schemeClr val="tx2"/>
                </a:solidFill>
                <a:latin typeface="+mn-lt"/>
              </a:rPr>
              <a:t>properties</a:t>
            </a:r>
            <a:endParaRPr lang="en-US" sz="3200" dirty="0">
              <a:solidFill>
                <a:schemeClr val="tx2"/>
              </a:solidFill>
              <a:latin typeface="+mn-lt"/>
            </a:endParaRPr>
          </a:p>
        </p:txBody>
      </p:sp>
    </p:spTree>
    <p:extLst>
      <p:ext uri="{BB962C8B-B14F-4D97-AF65-F5344CB8AC3E}">
        <p14:creationId xmlns:p14="http://schemas.microsoft.com/office/powerpoint/2010/main" val="4050007536"/>
      </p:ext>
    </p:extLst>
  </p:cSld>
  <p:clrMapOvr>
    <a:masterClrMapping/>
  </p:clrMapOvr>
  <p:transition spd="slow" advTm="30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F0259.JPG"/>
          <p:cNvPicPr>
            <a:picLocks noChangeAspect="1"/>
          </p:cNvPicPr>
          <p:nvPr/>
        </p:nvPicPr>
        <p:blipFill>
          <a:blip r:embed="rId2" cstate="print">
            <a:lum bright="10000" contrast="10000"/>
          </a:blip>
          <a:srcRect t="4217"/>
          <a:stretch>
            <a:fillRect/>
          </a:stretch>
        </p:blipFill>
        <p:spPr>
          <a:xfrm>
            <a:off x="562913" y="549000"/>
            <a:ext cx="8018174" cy="5760000"/>
          </a:xfrm>
          <a:prstGeom prst="rect">
            <a:avLst/>
          </a:prstGeom>
        </p:spPr>
      </p:pic>
      <p:pic>
        <p:nvPicPr>
          <p:cNvPr id="6" name="Picture 5" descr="High res black background.png"/>
          <p:cNvPicPr>
            <a:picLocks noChangeAspect="1"/>
          </p:cNvPicPr>
          <p:nvPr/>
        </p:nvPicPr>
        <p:blipFill>
          <a:blip r:embed="rId3" cstate="print"/>
          <a:stretch>
            <a:fillRect/>
          </a:stretch>
        </p:blipFill>
        <p:spPr>
          <a:xfrm>
            <a:off x="6724356" y="5928466"/>
            <a:ext cx="2278963" cy="802922"/>
          </a:xfrm>
          <a:prstGeom prst="rect">
            <a:avLst/>
          </a:prstGeom>
        </p:spPr>
      </p:pic>
    </p:spTree>
  </p:cSld>
  <p:clrMapOvr>
    <a:masterClrMapping/>
  </p:clrMapOvr>
  <p:transition spd="slow" advTm="20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Thesis Pics\random\Picture 05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00" y="549000"/>
            <a:ext cx="7680000" cy="57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854869"/>
      </p:ext>
    </p:extLst>
  </p:cSld>
  <p:clrMapOvr>
    <a:masterClrMapping/>
  </p:clrMapOvr>
  <p:transition spd="slow" advTm="20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IC_0717.JPG"/>
          <p:cNvPicPr>
            <a:picLocks noChangeAspect="1"/>
          </p:cNvPicPr>
          <p:nvPr/>
        </p:nvPicPr>
        <p:blipFill>
          <a:blip r:embed="rId3" cstate="print">
            <a:lum bright="10000" contrast="10000"/>
          </a:blip>
          <a:srcRect b="4927"/>
          <a:stretch>
            <a:fillRect/>
          </a:stretch>
        </p:blipFill>
        <p:spPr>
          <a:xfrm>
            <a:off x="532990" y="549000"/>
            <a:ext cx="8078021" cy="5760000"/>
          </a:xfrm>
          <a:prstGeom prst="rect">
            <a:avLst/>
          </a:prstGeom>
        </p:spPr>
      </p:pic>
    </p:spTree>
    <p:extLst>
      <p:ext uri="{BB962C8B-B14F-4D97-AF65-F5344CB8AC3E}">
        <p14:creationId xmlns:p14="http://schemas.microsoft.com/office/powerpoint/2010/main" val="611582087"/>
      </p:ext>
    </p:extLst>
  </p:cSld>
  <p:clrMapOvr>
    <a:masterClrMapping/>
  </p:clrMapOvr>
  <p:transition spd="slow" advTm="20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3"/>
            <a:ext cx="8671763" cy="5996137"/>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solidFill>
                  <a:srgbClr val="FFC000">
                    <a:satMod val="200000"/>
                  </a:srgbClr>
                </a:solidFill>
              </a:rPr>
              <a:t>Steel Modular Ladder Cages in Mine Rescue</a:t>
            </a:r>
            <a:endParaRPr lang="en-US" sz="3200" dirty="0" smtClean="0">
              <a:solidFill>
                <a:srgbClr val="FFC000"/>
              </a:solidFill>
              <a:latin typeface="Eras Light ITC"/>
            </a:endParaRP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Must carry out </a:t>
            </a:r>
            <a:r>
              <a:rPr lang="en-US" sz="3200" dirty="0">
                <a:solidFill>
                  <a:srgbClr val="FFC000"/>
                </a:solidFill>
                <a:latin typeface="Eras Light ITC"/>
              </a:rPr>
              <a:t>haulage within </a:t>
            </a:r>
            <a:r>
              <a:rPr lang="en-US" sz="3200" dirty="0" smtClean="0">
                <a:solidFill>
                  <a:srgbClr val="FFC000"/>
                </a:solidFill>
                <a:latin typeface="Eras Light ITC"/>
              </a:rPr>
              <a:t>the Ladderway so haulage ropes do not rub on platforms</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Manual </a:t>
            </a:r>
            <a:r>
              <a:rPr lang="en-US" sz="3200" dirty="0">
                <a:solidFill>
                  <a:srgbClr val="FFC000"/>
                </a:solidFill>
                <a:latin typeface="Eras Light ITC"/>
              </a:rPr>
              <a:t>m</a:t>
            </a:r>
            <a:r>
              <a:rPr lang="en-US" sz="3200" dirty="0" smtClean="0">
                <a:solidFill>
                  <a:srgbClr val="FFC000"/>
                </a:solidFill>
                <a:latin typeface="Eras Light ITC"/>
              </a:rPr>
              <a:t>aneuvering of stretcher adds physical strain to mine rescue personnel</a:t>
            </a:r>
          </a:p>
          <a:p>
            <a:pPr marL="457200" indent="-457200">
              <a:spcBef>
                <a:spcPts val="600"/>
              </a:spcBef>
              <a:spcAft>
                <a:spcPts val="1200"/>
              </a:spcAft>
              <a:buFont typeface="Arial" pitchFamily="34" charset="0"/>
              <a:buChar char="•"/>
            </a:pPr>
            <a:r>
              <a:rPr lang="en-US" sz="3200" dirty="0">
                <a:solidFill>
                  <a:srgbClr val="FFC000"/>
                </a:solidFill>
                <a:latin typeface="Eras Light ITC"/>
              </a:rPr>
              <a:t>P</a:t>
            </a:r>
            <a:r>
              <a:rPr lang="en-US" sz="3200" dirty="0" smtClean="0">
                <a:solidFill>
                  <a:srgbClr val="FFC000"/>
                </a:solidFill>
                <a:latin typeface="Eras Light ITC"/>
              </a:rPr>
              <a:t>latforms can catch rocks and debris that are potential hazards to mine rescue personnel</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Breathing apparatus can get caught on mesh ladders during climb</a:t>
            </a:r>
          </a:p>
        </p:txBody>
      </p:sp>
    </p:spTree>
    <p:extLst>
      <p:ext uri="{BB962C8B-B14F-4D97-AF65-F5344CB8AC3E}">
        <p14:creationId xmlns:p14="http://schemas.microsoft.com/office/powerpoint/2010/main" val="1994677045"/>
      </p:ext>
    </p:extLst>
  </p:cSld>
  <p:clrMapOvr>
    <a:masterClrMapping/>
  </p:clrMapOvr>
  <p:transition spd="slow" advTm="30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4"/>
            <a:ext cx="8640232" cy="547362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t>Laddertube</a:t>
            </a:r>
          </a:p>
          <a:p>
            <a:pPr marL="457200" indent="-457200">
              <a:buFont typeface="Arial" panose="020B0604020202020204" pitchFamily="34" charset="0"/>
              <a:buChar char="•"/>
            </a:pPr>
            <a:r>
              <a:rPr lang="en-US" sz="3200" dirty="0">
                <a:solidFill>
                  <a:schemeClr val="tx2"/>
                </a:solidFill>
                <a:latin typeface="+mn-lt"/>
              </a:rPr>
              <a:t>F</a:t>
            </a:r>
            <a:r>
              <a:rPr lang="en-US" sz="3200" dirty="0" smtClean="0">
                <a:solidFill>
                  <a:schemeClr val="tx2"/>
                </a:solidFill>
                <a:latin typeface="+mn-lt"/>
              </a:rPr>
              <a:t>ully-enclosed polyethylene Ladderway.</a:t>
            </a:r>
          </a:p>
          <a:p>
            <a:pPr marL="457200" indent="-457200">
              <a:spcBef>
                <a:spcPts val="600"/>
              </a:spcBef>
              <a:spcAft>
                <a:spcPts val="1200"/>
              </a:spcAft>
              <a:buFont typeface="Arial" pitchFamily="34" charset="0"/>
              <a:buChar char="•"/>
            </a:pPr>
            <a:r>
              <a:rPr lang="en-US" sz="3200" dirty="0" smtClean="0">
                <a:solidFill>
                  <a:schemeClr val="tx2"/>
                </a:solidFill>
                <a:latin typeface="+mn-lt"/>
              </a:rPr>
              <a:t>Designed by an Australian mining engineer heavily involved with Australian mine rescue </a:t>
            </a:r>
          </a:p>
          <a:p>
            <a:pPr marL="457200" indent="-457200">
              <a:spcBef>
                <a:spcPts val="600"/>
              </a:spcBef>
              <a:spcAft>
                <a:spcPts val="1200"/>
              </a:spcAft>
              <a:buFont typeface="Arial" pitchFamily="34" charset="0"/>
              <a:buChar char="•"/>
            </a:pPr>
            <a:r>
              <a:rPr lang="en-US" sz="3200" dirty="0" smtClean="0">
                <a:solidFill>
                  <a:schemeClr val="tx2"/>
                </a:solidFill>
                <a:latin typeface="+mn-lt"/>
              </a:rPr>
              <a:t>Sealed polyethylene design protects user from exposure to water</a:t>
            </a:r>
            <a:r>
              <a:rPr lang="en-US" sz="3200" dirty="0">
                <a:solidFill>
                  <a:schemeClr val="tx2"/>
                </a:solidFill>
                <a:latin typeface="+mn-lt"/>
              </a:rPr>
              <a:t>, salt or other mineral </a:t>
            </a:r>
            <a:r>
              <a:rPr lang="en-US" sz="3200" dirty="0" smtClean="0">
                <a:solidFill>
                  <a:schemeClr val="tx2"/>
                </a:solidFill>
                <a:latin typeface="+mn-lt"/>
              </a:rPr>
              <a:t>deposits</a:t>
            </a:r>
          </a:p>
          <a:p>
            <a:pPr marL="457200" indent="-457200">
              <a:spcBef>
                <a:spcPts val="600"/>
              </a:spcBef>
              <a:spcAft>
                <a:spcPts val="1200"/>
              </a:spcAft>
              <a:buFont typeface="Arial" pitchFamily="34" charset="0"/>
              <a:buChar char="•"/>
            </a:pPr>
            <a:r>
              <a:rPr lang="en-US" sz="3200" dirty="0" smtClean="0">
                <a:solidFill>
                  <a:schemeClr val="tx2"/>
                </a:solidFill>
                <a:latin typeface="+mn-lt"/>
              </a:rPr>
              <a:t>Made from lightweight non-corrosive materials. </a:t>
            </a:r>
            <a:endParaRPr lang="en-US" sz="3200" dirty="0">
              <a:solidFill>
                <a:schemeClr val="tx2"/>
              </a:solidFill>
              <a:latin typeface="+mn-lt"/>
            </a:endParaRPr>
          </a:p>
          <a:p>
            <a:pPr>
              <a:spcBef>
                <a:spcPts val="600"/>
              </a:spcBef>
              <a:spcAft>
                <a:spcPts val="1200"/>
              </a:spcAft>
            </a:pPr>
            <a:endParaRPr lang="en-US" sz="3200" dirty="0" smtClean="0">
              <a:solidFill>
                <a:srgbClr val="FF0000"/>
              </a:solidFill>
              <a:latin typeface="+mn-lt"/>
            </a:endParaRPr>
          </a:p>
          <a:p>
            <a:pPr marL="457200" indent="-457200">
              <a:spcBef>
                <a:spcPts val="600"/>
              </a:spcBef>
              <a:spcAft>
                <a:spcPts val="1200"/>
              </a:spcAft>
              <a:buFont typeface="Arial" pitchFamily="34" charset="0"/>
              <a:buChar char="•"/>
            </a:pPr>
            <a:endParaRPr lang="en-US" sz="3200" dirty="0">
              <a:solidFill>
                <a:schemeClr val="tx2"/>
              </a:solidFill>
              <a:latin typeface="+mn-lt"/>
            </a:endParaRPr>
          </a:p>
          <a:p>
            <a:endParaRPr lang="en-AU" sz="3200" dirty="0" smtClean="0">
              <a:solidFill>
                <a:schemeClr val="tx2"/>
              </a:solidFill>
              <a:latin typeface="+mn-lt"/>
            </a:endParaRPr>
          </a:p>
        </p:txBody>
      </p:sp>
    </p:spTree>
    <p:extLst>
      <p:ext uri="{BB962C8B-B14F-4D97-AF65-F5344CB8AC3E}">
        <p14:creationId xmlns:p14="http://schemas.microsoft.com/office/powerpoint/2010/main" val="1954936518"/>
      </p:ext>
    </p:extLst>
  </p:cSld>
  <p:clrMapOvr>
    <a:masterClrMapping/>
  </p:clrMapOvr>
  <p:transition spd="slow" advTm="30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8058" y="562251"/>
            <a:ext cx="8627884" cy="5733498"/>
          </a:xfrm>
        </p:spPr>
      </p:pic>
    </p:spTree>
    <p:extLst>
      <p:ext uri="{BB962C8B-B14F-4D97-AF65-F5344CB8AC3E}">
        <p14:creationId xmlns:p14="http://schemas.microsoft.com/office/powerpoint/2010/main" val="269527278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4"/>
            <a:ext cx="8640232" cy="610246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solidFill>
                  <a:srgbClr val="FFC000">
                    <a:satMod val="200000"/>
                  </a:srgbClr>
                </a:solidFill>
              </a:rPr>
              <a:t>Sealed Polyethylene Ladders in Mine Rescue</a:t>
            </a:r>
          </a:p>
          <a:p>
            <a:pPr marL="457200" indent="-457200">
              <a:buFont typeface="Arial" panose="020B0604020202020204" pitchFamily="34" charset="0"/>
              <a:buChar char="•"/>
            </a:pPr>
            <a:r>
              <a:rPr lang="en-US" sz="3200" dirty="0">
                <a:solidFill>
                  <a:srgbClr val="FFC000"/>
                </a:solidFill>
                <a:latin typeface="Eras Light ITC"/>
              </a:rPr>
              <a:t>F</a:t>
            </a:r>
            <a:r>
              <a:rPr lang="en-US" sz="3200" dirty="0" smtClean="0">
                <a:solidFill>
                  <a:srgbClr val="FFC000"/>
                </a:solidFill>
                <a:latin typeface="Eras Light ITC"/>
              </a:rPr>
              <a:t>ully-enclosed polyethylene Ladderway protects user from mine environment</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Straight line stretcher pull </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No catch points for stretcher or Breathing apparatus</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No place for breathing apparatus to get snagged</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Bright yellow interior</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Flat Step Profile</a:t>
            </a:r>
          </a:p>
          <a:p>
            <a:pPr>
              <a:spcBef>
                <a:spcPts val="600"/>
              </a:spcBef>
              <a:spcAft>
                <a:spcPts val="1200"/>
              </a:spcAft>
            </a:pPr>
            <a:r>
              <a:rPr lang="en-US" sz="2400" dirty="0" smtClean="0">
                <a:solidFill>
                  <a:srgbClr val="FF0000"/>
                </a:solidFill>
                <a:latin typeface="Eras Light ITC"/>
              </a:rPr>
              <a:t> </a:t>
            </a:r>
          </a:p>
          <a:p>
            <a:pPr marL="457200" indent="-457200">
              <a:spcBef>
                <a:spcPts val="600"/>
              </a:spcBef>
              <a:spcAft>
                <a:spcPts val="1200"/>
              </a:spcAft>
              <a:buFont typeface="Arial" pitchFamily="34" charset="0"/>
              <a:buChar char="•"/>
            </a:pPr>
            <a:endParaRPr lang="en-US" sz="3200" dirty="0">
              <a:solidFill>
                <a:srgbClr val="FFC000"/>
              </a:solidFill>
              <a:latin typeface="Eras Light ITC"/>
            </a:endParaRPr>
          </a:p>
          <a:p>
            <a:endParaRPr lang="en-AU" sz="3200" dirty="0" smtClean="0">
              <a:solidFill>
                <a:srgbClr val="FFC000"/>
              </a:solidFill>
              <a:latin typeface="Eras Light ITC"/>
            </a:endParaRPr>
          </a:p>
        </p:txBody>
      </p:sp>
    </p:spTree>
    <p:extLst>
      <p:ext uri="{BB962C8B-B14F-4D97-AF65-F5344CB8AC3E}">
        <p14:creationId xmlns:p14="http://schemas.microsoft.com/office/powerpoint/2010/main" val="2056305298"/>
      </p:ext>
    </p:extLst>
  </p:cSld>
  <p:clrMapOvr>
    <a:masterClrMapping/>
  </p:clrMapOvr>
  <p:transition spd="slow" advTm="30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Mine Rescue Video</a:t>
            </a:r>
            <a:br>
              <a:rPr lang="en-US" dirty="0" smtClean="0"/>
            </a:br>
            <a:endParaRPr lang="en-US" dirty="0"/>
          </a:p>
        </p:txBody>
      </p:sp>
      <p:pic>
        <p:nvPicPr>
          <p:cNvPr id="4" name="ER stretcher Fosterville Feb 2013-MPEG-4  - Copy (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146" y="1206331"/>
            <a:ext cx="8873368" cy="4991269"/>
          </a:xfrm>
        </p:spPr>
      </p:pic>
    </p:spTree>
    <p:extLst>
      <p:ext uri="{BB962C8B-B14F-4D97-AF65-F5344CB8AC3E}">
        <p14:creationId xmlns:p14="http://schemas.microsoft.com/office/powerpoint/2010/main" val="3083801800"/>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4"/>
            <a:ext cx="8655997" cy="547362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t>Emergency Egress Ladders</a:t>
            </a:r>
          </a:p>
          <a:p>
            <a:pPr marL="457200" indent="-457200">
              <a:spcAft>
                <a:spcPts val="600"/>
              </a:spcAft>
              <a:buFont typeface="Arial" panose="020B0604020202020204" pitchFamily="34" charset="0"/>
              <a:buChar char="•"/>
            </a:pPr>
            <a:r>
              <a:rPr lang="en-AU" sz="3200" dirty="0" smtClean="0">
                <a:solidFill>
                  <a:schemeClr val="tx2"/>
                </a:solidFill>
                <a:latin typeface="+mn-lt"/>
              </a:rPr>
              <a:t>Regulation of </a:t>
            </a:r>
            <a:r>
              <a:rPr lang="en-AU" sz="3200" dirty="0" err="1" smtClean="0">
                <a:solidFill>
                  <a:schemeClr val="tx2"/>
                </a:solidFill>
                <a:latin typeface="+mn-lt"/>
              </a:rPr>
              <a:t>Escapeways</a:t>
            </a:r>
            <a:endParaRPr lang="en-AU" sz="3200" dirty="0" smtClean="0">
              <a:solidFill>
                <a:schemeClr val="tx2"/>
              </a:solidFill>
              <a:latin typeface="+mn-lt"/>
            </a:endParaRPr>
          </a:p>
          <a:p>
            <a:pPr marL="914400" lvl="1" indent="-457200">
              <a:spcAft>
                <a:spcPts val="600"/>
              </a:spcAft>
              <a:buFont typeface="Arial" panose="020B0604020202020204" pitchFamily="34" charset="0"/>
              <a:buChar char="•"/>
            </a:pPr>
            <a:r>
              <a:rPr lang="en-AU" sz="2800" dirty="0" smtClean="0">
                <a:solidFill>
                  <a:schemeClr val="tx2"/>
                </a:solidFill>
              </a:rPr>
              <a:t>Requirement of </a:t>
            </a:r>
            <a:r>
              <a:rPr lang="en-AU" sz="2800" dirty="0" err="1" smtClean="0">
                <a:solidFill>
                  <a:schemeClr val="tx2"/>
                </a:solidFill>
              </a:rPr>
              <a:t>Escapeways</a:t>
            </a:r>
            <a:endParaRPr lang="en-AU" sz="2800" dirty="0" smtClean="0">
              <a:solidFill>
                <a:schemeClr val="tx2"/>
              </a:solidFill>
            </a:endParaRPr>
          </a:p>
          <a:p>
            <a:pPr marL="914400" lvl="1" indent="-457200">
              <a:spcAft>
                <a:spcPts val="600"/>
              </a:spcAft>
              <a:buFont typeface="Arial" panose="020B0604020202020204" pitchFamily="34" charset="0"/>
              <a:buChar char="•"/>
            </a:pPr>
            <a:r>
              <a:rPr lang="en-AU" sz="2800" dirty="0" smtClean="0">
                <a:solidFill>
                  <a:schemeClr val="tx2"/>
                </a:solidFill>
                <a:latin typeface="+mn-lt"/>
              </a:rPr>
              <a:t>Safety and usability of </a:t>
            </a:r>
            <a:r>
              <a:rPr lang="en-AU" sz="2800" dirty="0" err="1" smtClean="0">
                <a:solidFill>
                  <a:schemeClr val="tx2"/>
                </a:solidFill>
                <a:latin typeface="+mn-lt"/>
              </a:rPr>
              <a:t>Escapeways</a:t>
            </a:r>
            <a:endParaRPr lang="en-AU" sz="2800" dirty="0" smtClean="0">
              <a:solidFill>
                <a:schemeClr val="tx2"/>
              </a:solidFill>
              <a:latin typeface="+mn-lt"/>
            </a:endParaRPr>
          </a:p>
          <a:p>
            <a:pPr lvl="1">
              <a:spcAft>
                <a:spcPts val="600"/>
              </a:spcAft>
            </a:pPr>
            <a:r>
              <a:rPr lang="en-AU" sz="2800" dirty="0" smtClean="0">
                <a:solidFill>
                  <a:schemeClr val="tx2"/>
                </a:solidFill>
                <a:latin typeface="+mn-lt"/>
              </a:rPr>
              <a:t>  </a:t>
            </a:r>
          </a:p>
          <a:p>
            <a:pPr marL="457200" indent="-457200">
              <a:spcAft>
                <a:spcPts val="600"/>
              </a:spcAft>
              <a:buFont typeface="Arial" panose="020B0604020202020204" pitchFamily="34" charset="0"/>
              <a:buChar char="•"/>
            </a:pPr>
            <a:r>
              <a:rPr lang="en-AU" sz="3200" dirty="0" smtClean="0">
                <a:solidFill>
                  <a:schemeClr val="tx2"/>
                </a:solidFill>
                <a:latin typeface="+mn-lt"/>
              </a:rPr>
              <a:t>Evolution of </a:t>
            </a:r>
            <a:r>
              <a:rPr lang="en-AU" sz="3200" dirty="0" err="1" smtClean="0">
                <a:solidFill>
                  <a:schemeClr val="tx2"/>
                </a:solidFill>
                <a:latin typeface="+mn-lt"/>
              </a:rPr>
              <a:t>Escapeway</a:t>
            </a:r>
            <a:r>
              <a:rPr lang="en-AU" sz="3200" dirty="0" smtClean="0">
                <a:solidFill>
                  <a:schemeClr val="tx2"/>
                </a:solidFill>
                <a:latin typeface="+mn-lt"/>
              </a:rPr>
              <a:t> </a:t>
            </a:r>
            <a:r>
              <a:rPr lang="en-AU" sz="3200" dirty="0">
                <a:solidFill>
                  <a:schemeClr val="tx2"/>
                </a:solidFill>
                <a:latin typeface="+mn-lt"/>
              </a:rPr>
              <a:t>S</a:t>
            </a:r>
            <a:r>
              <a:rPr lang="en-AU" sz="3200" dirty="0" smtClean="0">
                <a:solidFill>
                  <a:schemeClr val="tx2"/>
                </a:solidFill>
                <a:latin typeface="+mn-lt"/>
              </a:rPr>
              <a:t>ystems </a:t>
            </a:r>
          </a:p>
          <a:p>
            <a:pPr marL="914400" lvl="1" indent="-457200">
              <a:spcAft>
                <a:spcPts val="600"/>
              </a:spcAft>
              <a:buFont typeface="Arial" panose="020B0604020202020204" pitchFamily="34" charset="0"/>
              <a:buChar char="•"/>
            </a:pPr>
            <a:r>
              <a:rPr lang="en-AU" sz="2800" dirty="0" smtClean="0">
                <a:solidFill>
                  <a:schemeClr val="tx2"/>
                </a:solidFill>
                <a:latin typeface="+mn-lt"/>
              </a:rPr>
              <a:t>Jackleg rising ladders</a:t>
            </a:r>
          </a:p>
          <a:p>
            <a:pPr marL="914400" lvl="1" indent="-457200">
              <a:spcAft>
                <a:spcPts val="600"/>
              </a:spcAft>
              <a:buFont typeface="Arial" panose="020B0604020202020204" pitchFamily="34" charset="0"/>
              <a:buChar char="•"/>
            </a:pPr>
            <a:r>
              <a:rPr lang="en-AU" sz="2800" dirty="0" smtClean="0">
                <a:solidFill>
                  <a:schemeClr val="tx2"/>
                </a:solidFill>
              </a:rPr>
              <a:t>Timber</a:t>
            </a:r>
          </a:p>
          <a:p>
            <a:pPr marL="914400" lvl="1" indent="-457200">
              <a:spcAft>
                <a:spcPts val="600"/>
              </a:spcAft>
              <a:buFont typeface="Arial" panose="020B0604020202020204" pitchFamily="34" charset="0"/>
              <a:buChar char="•"/>
            </a:pPr>
            <a:r>
              <a:rPr lang="en-AU" sz="2800" dirty="0" smtClean="0">
                <a:solidFill>
                  <a:schemeClr val="tx2"/>
                </a:solidFill>
                <a:latin typeface="+mn-lt"/>
              </a:rPr>
              <a:t>Steel Galvanized</a:t>
            </a:r>
          </a:p>
          <a:p>
            <a:pPr marL="914400" lvl="1" indent="-457200">
              <a:spcAft>
                <a:spcPts val="600"/>
              </a:spcAft>
              <a:buFont typeface="Arial" panose="020B0604020202020204" pitchFamily="34" charset="0"/>
              <a:buChar char="•"/>
            </a:pPr>
            <a:r>
              <a:rPr lang="en-AU" sz="2800" dirty="0" smtClean="0">
                <a:solidFill>
                  <a:schemeClr val="tx2"/>
                </a:solidFill>
              </a:rPr>
              <a:t>Fully Enclosed Polyethylene Ladders</a:t>
            </a:r>
            <a:endParaRPr lang="en-AU" sz="2800" dirty="0" smtClean="0">
              <a:solidFill>
                <a:schemeClr val="tx2"/>
              </a:solidFill>
              <a:latin typeface="+mn-lt"/>
            </a:endParaRPr>
          </a:p>
        </p:txBody>
      </p:sp>
    </p:spTree>
    <p:extLst>
      <p:ext uri="{BB962C8B-B14F-4D97-AF65-F5344CB8AC3E}">
        <p14:creationId xmlns:p14="http://schemas.microsoft.com/office/powerpoint/2010/main" val="1518536080"/>
      </p:ext>
    </p:extLst>
  </p:cSld>
  <p:clrMapOvr>
    <a:masterClrMapping/>
  </p:clrMapOvr>
  <p:transition spd="slow" advTm="30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PA050244.JPG"/>
          <p:cNvPicPr>
            <a:picLocks noGrp="1" noChangeAspect="1"/>
          </p:cNvPicPr>
          <p:nvPr>
            <p:ph idx="1"/>
          </p:nvPr>
        </p:nvPicPr>
        <p:blipFill>
          <a:blip r:embed="rId3" cstate="print"/>
          <a:srcRect b="4461"/>
          <a:stretch>
            <a:fillRect/>
          </a:stretch>
        </p:blipFill>
        <p:spPr>
          <a:xfrm>
            <a:off x="313048" y="376227"/>
            <a:ext cx="8517904" cy="6105545"/>
          </a:xfrm>
          <a:prstGeom prst="rect">
            <a:avLst/>
          </a:prstGeom>
        </p:spPr>
      </p:pic>
    </p:spTree>
    <p:extLst>
      <p:ext uri="{BB962C8B-B14F-4D97-AF65-F5344CB8AC3E}">
        <p14:creationId xmlns:p14="http://schemas.microsoft.com/office/powerpoint/2010/main" val="324490777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67340" y="1061932"/>
            <a:ext cx="8409319" cy="4734135"/>
          </a:xfrm>
        </p:spPr>
      </p:pic>
    </p:spTree>
    <p:extLst>
      <p:ext uri="{BB962C8B-B14F-4D97-AF65-F5344CB8AC3E}">
        <p14:creationId xmlns:p14="http://schemas.microsoft.com/office/powerpoint/2010/main" val="125129854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3"/>
            <a:ext cx="8640232" cy="6279915"/>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t>Safety Features</a:t>
            </a:r>
          </a:p>
          <a:p>
            <a:pPr marL="457200" lvl="0" indent="-457200">
              <a:spcBef>
                <a:spcPts val="600"/>
              </a:spcBef>
              <a:spcAft>
                <a:spcPts val="1200"/>
              </a:spcAft>
              <a:buFont typeface="Arial" pitchFamily="34" charset="0"/>
              <a:buChar char="•"/>
            </a:pPr>
            <a:r>
              <a:rPr lang="en-AU" sz="2800" dirty="0">
                <a:solidFill>
                  <a:schemeClr val="tx2"/>
                </a:solidFill>
                <a:latin typeface="+mn-lt"/>
              </a:rPr>
              <a:t>Fully enclosed </a:t>
            </a:r>
            <a:r>
              <a:rPr lang="en-AU" sz="2800" dirty="0" err="1">
                <a:solidFill>
                  <a:schemeClr val="tx2"/>
                </a:solidFill>
                <a:latin typeface="+mn-lt"/>
              </a:rPr>
              <a:t>travelway</a:t>
            </a:r>
            <a:r>
              <a:rPr lang="en-AU" sz="2800" dirty="0">
                <a:solidFill>
                  <a:schemeClr val="tx2"/>
                </a:solidFill>
                <a:latin typeface="+mn-lt"/>
              </a:rPr>
              <a:t> prevents dirt, rocks and salt water ingress and provides the user with a strong sense of security</a:t>
            </a:r>
          </a:p>
          <a:p>
            <a:pPr marL="457200" lvl="0" indent="-457200">
              <a:spcBef>
                <a:spcPts val="600"/>
              </a:spcBef>
              <a:spcAft>
                <a:spcPts val="1200"/>
              </a:spcAft>
              <a:buFont typeface="Arial" pitchFamily="34" charset="0"/>
              <a:buChar char="•"/>
            </a:pPr>
            <a:r>
              <a:rPr lang="en-AU" sz="2800" dirty="0" smtClean="0">
                <a:solidFill>
                  <a:schemeClr val="tx2"/>
                </a:solidFill>
                <a:latin typeface="+mn-lt"/>
              </a:rPr>
              <a:t>Does not corrode </a:t>
            </a:r>
            <a:r>
              <a:rPr lang="en-AU" sz="2800" dirty="0">
                <a:solidFill>
                  <a:schemeClr val="tx2"/>
                </a:solidFill>
                <a:latin typeface="+mn-lt"/>
              </a:rPr>
              <a:t>or degrade over time</a:t>
            </a:r>
          </a:p>
          <a:p>
            <a:pPr marL="457200" lvl="0" indent="-457200">
              <a:spcBef>
                <a:spcPts val="600"/>
              </a:spcBef>
              <a:spcAft>
                <a:spcPts val="1200"/>
              </a:spcAft>
              <a:buFont typeface="Arial" pitchFamily="34" charset="0"/>
              <a:buChar char="•"/>
            </a:pPr>
            <a:r>
              <a:rPr lang="en-AU" sz="2800" dirty="0" smtClean="0">
                <a:solidFill>
                  <a:schemeClr val="tx2"/>
                </a:solidFill>
                <a:latin typeface="+mn-lt"/>
              </a:rPr>
              <a:t>Rest </a:t>
            </a:r>
            <a:r>
              <a:rPr lang="en-AU" sz="2800" dirty="0">
                <a:solidFill>
                  <a:schemeClr val="tx2"/>
                </a:solidFill>
                <a:latin typeface="+mn-lt"/>
              </a:rPr>
              <a:t>Platforms added to meet user need</a:t>
            </a:r>
          </a:p>
          <a:p>
            <a:pPr marL="457200" lvl="0" indent="-457200">
              <a:spcBef>
                <a:spcPts val="600"/>
              </a:spcBef>
              <a:spcAft>
                <a:spcPts val="1200"/>
              </a:spcAft>
              <a:buFont typeface="Arial" pitchFamily="34" charset="0"/>
              <a:buChar char="•"/>
            </a:pPr>
            <a:r>
              <a:rPr lang="en-AU" sz="2800" dirty="0">
                <a:solidFill>
                  <a:schemeClr val="tx2"/>
                </a:solidFill>
                <a:latin typeface="+mn-lt"/>
              </a:rPr>
              <a:t>Fall arrest system included</a:t>
            </a:r>
          </a:p>
          <a:p>
            <a:pPr marL="457200" lvl="0" indent="-457200">
              <a:spcBef>
                <a:spcPts val="600"/>
              </a:spcBef>
              <a:spcAft>
                <a:spcPts val="1200"/>
              </a:spcAft>
              <a:buFont typeface="Arial" pitchFamily="34" charset="0"/>
              <a:buChar char="•"/>
            </a:pPr>
            <a:r>
              <a:rPr lang="en-AU" sz="2800" dirty="0">
                <a:solidFill>
                  <a:schemeClr val="tx2"/>
                </a:solidFill>
                <a:latin typeface="+mn-lt"/>
              </a:rPr>
              <a:t>Complies with AS1657 and MSHA </a:t>
            </a:r>
            <a:r>
              <a:rPr lang="en-AU" sz="2800" dirty="0" smtClean="0">
                <a:solidFill>
                  <a:schemeClr val="tx2"/>
                </a:solidFill>
                <a:latin typeface="+mn-lt"/>
              </a:rPr>
              <a:t>requirements as well as various provincial regulations in Canada.  Working to ensure Laddertube is acceptable in each province.</a:t>
            </a:r>
            <a:endParaRPr lang="en-AU" sz="2800" dirty="0">
              <a:solidFill>
                <a:schemeClr val="tx2"/>
              </a:solidFill>
              <a:latin typeface="+mn-lt"/>
            </a:endParaRPr>
          </a:p>
        </p:txBody>
      </p:sp>
    </p:spTree>
    <p:extLst>
      <p:ext uri="{BB962C8B-B14F-4D97-AF65-F5344CB8AC3E}">
        <p14:creationId xmlns:p14="http://schemas.microsoft.com/office/powerpoint/2010/main" val="1954936518"/>
      </p:ext>
    </p:extLst>
  </p:cSld>
  <p:clrMapOvr>
    <a:masterClrMapping/>
  </p:clrMapOvr>
  <p:transition spd="slow" advTm="3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chemeClr val="bg1">
                <a:shade val="100000"/>
                <a:satMod val="150000"/>
              </a:schemeClr>
            </a:gs>
            <a:gs pos="65000">
              <a:schemeClr val="bg1">
                <a:shade val="90000"/>
                <a:satMod val="375000"/>
              </a:schemeClr>
            </a:gs>
            <a:gs pos="100000">
              <a:schemeClr val="bg2">
                <a:tint val="88000"/>
                <a:satMod val="400000"/>
              </a:schemeClr>
            </a:gs>
          </a:gsLst>
          <a:lin ang="3600000" scaled="0"/>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318591" y="211523"/>
            <a:ext cx="6506817" cy="6434954"/>
          </a:xfrm>
          <a:prstGeom prst="rect">
            <a:avLst/>
          </a:prstGeom>
        </p:spPr>
      </p:pic>
    </p:spTree>
    <p:extLst>
      <p:ext uri="{BB962C8B-B14F-4D97-AF65-F5344CB8AC3E}">
        <p14:creationId xmlns:p14="http://schemas.microsoft.com/office/powerpoint/2010/main" val="424069803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251520" y="404664"/>
            <a:ext cx="8640232" cy="547362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t>Ease of Installation</a:t>
            </a:r>
          </a:p>
          <a:p>
            <a:pPr>
              <a:spcAft>
                <a:spcPts val="1200"/>
              </a:spcAft>
              <a:buFont typeface="Arial" pitchFamily="34" charset="0"/>
              <a:buChar char="•"/>
            </a:pPr>
            <a:r>
              <a:rPr lang="en-US" sz="3200" dirty="0" smtClean="0">
                <a:solidFill>
                  <a:schemeClr val="tx2"/>
                </a:solidFill>
                <a:latin typeface="+mn-lt"/>
              </a:rPr>
              <a:t>Light weight</a:t>
            </a:r>
          </a:p>
          <a:p>
            <a:pPr>
              <a:spcAft>
                <a:spcPts val="1200"/>
              </a:spcAft>
              <a:buFont typeface="Arial" pitchFamily="34" charset="0"/>
              <a:buChar char="•"/>
            </a:pPr>
            <a:r>
              <a:rPr lang="en-US" sz="3200" dirty="0" smtClean="0">
                <a:solidFill>
                  <a:schemeClr val="tx2"/>
                </a:solidFill>
                <a:latin typeface="+mn-lt"/>
              </a:rPr>
              <a:t>Simple tooling required</a:t>
            </a:r>
          </a:p>
          <a:p>
            <a:pPr>
              <a:spcAft>
                <a:spcPts val="1200"/>
              </a:spcAft>
              <a:buFont typeface="Arial" pitchFamily="34" charset="0"/>
              <a:buChar char="•"/>
            </a:pPr>
            <a:r>
              <a:rPr lang="en-US" sz="3200" dirty="0" smtClean="0">
                <a:solidFill>
                  <a:schemeClr val="tx2"/>
                </a:solidFill>
                <a:latin typeface="+mn-lt"/>
              </a:rPr>
              <a:t>Very fast process</a:t>
            </a:r>
          </a:p>
          <a:p>
            <a:pPr>
              <a:spcAft>
                <a:spcPts val="1200"/>
              </a:spcAft>
              <a:buFont typeface="Arial" pitchFamily="34" charset="0"/>
              <a:buChar char="•"/>
            </a:pPr>
            <a:r>
              <a:rPr lang="en-US" sz="3200" dirty="0" smtClean="0">
                <a:solidFill>
                  <a:schemeClr val="tx2"/>
                </a:solidFill>
                <a:latin typeface="+mn-lt"/>
              </a:rPr>
              <a:t>Majority of work during installation is done from outside of the raise</a:t>
            </a:r>
          </a:p>
          <a:p>
            <a:pPr>
              <a:spcAft>
                <a:spcPts val="1200"/>
              </a:spcAft>
              <a:buFont typeface="Arial" pitchFamily="34" charset="0"/>
              <a:buChar char="•"/>
            </a:pPr>
            <a:r>
              <a:rPr lang="en-US" sz="3200" dirty="0" smtClean="0">
                <a:solidFill>
                  <a:schemeClr val="tx2"/>
                </a:solidFill>
                <a:latin typeface="+mn-lt"/>
              </a:rPr>
              <a:t>All consumables and installation plan provided.</a:t>
            </a:r>
          </a:p>
        </p:txBody>
      </p:sp>
    </p:spTree>
    <p:extLst>
      <p:ext uri="{BB962C8B-B14F-4D97-AF65-F5344CB8AC3E}">
        <p14:creationId xmlns:p14="http://schemas.microsoft.com/office/powerpoint/2010/main" val="1382993948"/>
      </p:ext>
    </p:extLst>
  </p:cSld>
  <p:clrMapOvr>
    <a:masterClrMapping/>
  </p:clrMapOvr>
  <p:transition spd="slow" advTm="30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chemeClr val="bg1">
                <a:shade val="100000"/>
                <a:satMod val="150000"/>
              </a:schemeClr>
            </a:gs>
            <a:gs pos="65000">
              <a:schemeClr val="bg1">
                <a:shade val="90000"/>
                <a:satMod val="375000"/>
              </a:schemeClr>
            </a:gs>
            <a:gs pos="100000">
              <a:schemeClr val="bg2">
                <a:tint val="88000"/>
                <a:satMod val="400000"/>
              </a:schemeClr>
            </a:gs>
          </a:gsLst>
          <a:lin ang="12000000" scaled="0"/>
        </a:gra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3212" y="394889"/>
            <a:ext cx="8383709" cy="6261907"/>
          </a:xfrm>
        </p:spPr>
      </p:pic>
    </p:spTree>
    <p:extLst>
      <p:ext uri="{BB962C8B-B14F-4D97-AF65-F5344CB8AC3E}">
        <p14:creationId xmlns:p14="http://schemas.microsoft.com/office/powerpoint/2010/main" val="131819127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Mines Rescue 2012 Kalgoorlie 2.jpg"/>
          <p:cNvPicPr>
            <a:picLocks noChangeAspect="1"/>
          </p:cNvPicPr>
          <p:nvPr/>
        </p:nvPicPr>
        <p:blipFill>
          <a:blip r:embed="rId3" cstate="print"/>
          <a:stretch>
            <a:fillRect/>
          </a:stretch>
        </p:blipFill>
        <p:spPr>
          <a:xfrm>
            <a:off x="722244" y="553714"/>
            <a:ext cx="7699512" cy="5750572"/>
          </a:xfrm>
          <a:prstGeom prst="rect">
            <a:avLst/>
          </a:prstGeom>
        </p:spPr>
      </p:pic>
    </p:spTree>
    <p:extLst>
      <p:ext uri="{BB962C8B-B14F-4D97-AF65-F5344CB8AC3E}">
        <p14:creationId xmlns:p14="http://schemas.microsoft.com/office/powerpoint/2010/main" val="2159882729"/>
      </p:ext>
    </p:extLst>
  </p:cSld>
  <p:clrMapOvr>
    <a:masterClrMapping/>
  </p:clrMapOvr>
  <p:transition spd="slow" advTm="30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724" y="1338871"/>
            <a:ext cx="8179457" cy="4604730"/>
          </a:xfrm>
          <a:prstGeom prst="rect">
            <a:avLst/>
          </a:prstGeom>
          <a:ln>
            <a:noFill/>
          </a:ln>
          <a:effectLst>
            <a:softEdge rad="112500"/>
          </a:effectLst>
        </p:spPr>
      </p:pic>
      <p:sp>
        <p:nvSpPr>
          <p:cNvPr id="4" name="Title 1"/>
          <p:cNvSpPr txBox="1">
            <a:spLocks/>
          </p:cNvSpPr>
          <p:nvPr/>
        </p:nvSpPr>
        <p:spPr>
          <a:xfrm>
            <a:off x="251520" y="404664"/>
            <a:ext cx="8892480" cy="1029998"/>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t>Questions?  </a:t>
            </a:r>
            <a:endParaRPr lang="en-US" sz="4800" b="1" dirty="0" smtClean="0">
              <a:solidFill>
                <a:schemeClr val="tx2"/>
              </a:solidFill>
            </a:endParaRPr>
          </a:p>
        </p:txBody>
      </p:sp>
      <p:sp>
        <p:nvSpPr>
          <p:cNvPr id="7" name="Title 1"/>
          <p:cNvSpPr txBox="1">
            <a:spLocks/>
          </p:cNvSpPr>
          <p:nvPr/>
        </p:nvSpPr>
        <p:spPr>
          <a:xfrm>
            <a:off x="125760" y="5943600"/>
            <a:ext cx="8892480" cy="914400"/>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Bef>
                <a:spcPts val="600"/>
              </a:spcBef>
              <a:spcAft>
                <a:spcPts val="1200"/>
              </a:spcAft>
            </a:pPr>
            <a:r>
              <a:rPr lang="en-US" dirty="0"/>
              <a:t>www.safescape.com</a:t>
            </a:r>
          </a:p>
          <a:p>
            <a:pPr>
              <a:spcBef>
                <a:spcPts val="600"/>
              </a:spcBef>
              <a:spcAft>
                <a:spcPts val="1200"/>
              </a:spcAft>
            </a:pPr>
            <a:endParaRPr lang="en-US" sz="6000" b="1" dirty="0" smtClean="0">
              <a:solidFill>
                <a:schemeClr val="tx2"/>
              </a:solidFill>
            </a:endParaRPr>
          </a:p>
        </p:txBody>
      </p:sp>
    </p:spTree>
  </p:cSld>
  <p:clrMapOvr>
    <a:masterClrMapping/>
  </p:clrMapOvr>
  <p:transition spd="slow" advTm="30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4"/>
            <a:ext cx="8640232" cy="6061450"/>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t>Benefits of </a:t>
            </a:r>
            <a:r>
              <a:rPr lang="en-US" dirty="0" err="1" smtClean="0"/>
              <a:t>Ladderways</a:t>
            </a:r>
            <a:r>
              <a:rPr lang="en-US" dirty="0" smtClean="0"/>
              <a:t> compared to Alternative methods of escape*</a:t>
            </a:r>
            <a:endParaRPr lang="en-US" dirty="0"/>
          </a:p>
          <a:p>
            <a:pPr marL="457200" indent="-457200">
              <a:spcBef>
                <a:spcPts val="600"/>
              </a:spcBef>
              <a:spcAft>
                <a:spcPts val="1200"/>
              </a:spcAft>
              <a:buFont typeface="Arial" pitchFamily="34" charset="0"/>
              <a:buChar char="•"/>
            </a:pPr>
            <a:r>
              <a:rPr lang="en-US" sz="3200" dirty="0">
                <a:solidFill>
                  <a:schemeClr val="tx2"/>
                </a:solidFill>
                <a:latin typeface="+mn-lt"/>
              </a:rPr>
              <a:t>Simple, self escape system</a:t>
            </a:r>
          </a:p>
          <a:p>
            <a:pPr marL="457200" indent="-457200">
              <a:spcBef>
                <a:spcPts val="600"/>
              </a:spcBef>
              <a:spcAft>
                <a:spcPts val="1200"/>
              </a:spcAft>
              <a:buFont typeface="Arial" pitchFamily="34" charset="0"/>
              <a:buChar char="•"/>
            </a:pPr>
            <a:r>
              <a:rPr lang="en-US" sz="3200" dirty="0">
                <a:solidFill>
                  <a:schemeClr val="tx2"/>
                </a:solidFill>
                <a:latin typeface="+mn-lt"/>
              </a:rPr>
              <a:t>Relatively cheap to install and </a:t>
            </a:r>
            <a:r>
              <a:rPr lang="en-US" sz="3200" dirty="0" smtClean="0">
                <a:solidFill>
                  <a:schemeClr val="tx2"/>
                </a:solidFill>
                <a:latin typeface="+mn-lt"/>
              </a:rPr>
              <a:t>maintain</a:t>
            </a:r>
            <a:endParaRPr lang="en-US" sz="3200" dirty="0">
              <a:solidFill>
                <a:schemeClr val="tx2"/>
              </a:solidFill>
              <a:latin typeface="+mn-lt"/>
            </a:endParaRPr>
          </a:p>
          <a:p>
            <a:pPr marL="457200" indent="-457200">
              <a:spcBef>
                <a:spcPts val="600"/>
              </a:spcBef>
              <a:spcAft>
                <a:spcPts val="1200"/>
              </a:spcAft>
              <a:buFont typeface="Arial" pitchFamily="34" charset="0"/>
              <a:buChar char="•"/>
            </a:pPr>
            <a:r>
              <a:rPr lang="en-US" sz="3200" dirty="0">
                <a:solidFill>
                  <a:schemeClr val="tx2"/>
                </a:solidFill>
                <a:latin typeface="+mn-lt"/>
              </a:rPr>
              <a:t>Reliable provided it is maintained in good </a:t>
            </a:r>
            <a:r>
              <a:rPr lang="en-US" sz="3200" dirty="0" smtClean="0">
                <a:solidFill>
                  <a:schemeClr val="tx2"/>
                </a:solidFill>
                <a:latin typeface="+mn-lt"/>
              </a:rPr>
              <a:t>condition</a:t>
            </a:r>
            <a:endParaRPr lang="en-US" sz="3200" dirty="0">
              <a:solidFill>
                <a:schemeClr val="tx2"/>
              </a:solidFill>
              <a:latin typeface="+mn-lt"/>
            </a:endParaRPr>
          </a:p>
          <a:p>
            <a:pPr marL="457200" indent="-457200">
              <a:spcBef>
                <a:spcPts val="600"/>
              </a:spcBef>
              <a:spcAft>
                <a:spcPts val="1200"/>
              </a:spcAft>
              <a:buFont typeface="Arial" pitchFamily="34" charset="0"/>
              <a:buChar char="•"/>
            </a:pPr>
            <a:r>
              <a:rPr lang="en-US" sz="3200" dirty="0">
                <a:solidFill>
                  <a:schemeClr val="tx2"/>
                </a:solidFill>
                <a:latin typeface="+mn-lt"/>
              </a:rPr>
              <a:t>Relatively small opening and flexible </a:t>
            </a:r>
            <a:r>
              <a:rPr lang="en-US" sz="3200" dirty="0" smtClean="0">
                <a:solidFill>
                  <a:schemeClr val="tx2"/>
                </a:solidFill>
                <a:latin typeface="+mn-lt"/>
              </a:rPr>
              <a:t>design</a:t>
            </a:r>
          </a:p>
          <a:p>
            <a:pPr marL="457200" indent="-457200">
              <a:spcBef>
                <a:spcPts val="600"/>
              </a:spcBef>
              <a:spcAft>
                <a:spcPts val="1200"/>
              </a:spcAft>
              <a:buFont typeface="Arial" pitchFamily="34" charset="0"/>
              <a:buChar char="•"/>
            </a:pPr>
            <a:endParaRPr lang="en-US" sz="2800" dirty="0">
              <a:solidFill>
                <a:schemeClr val="tx2"/>
              </a:solidFill>
              <a:latin typeface="+mn-lt"/>
            </a:endParaRPr>
          </a:p>
          <a:p>
            <a:pPr>
              <a:spcBef>
                <a:spcPts val="600"/>
              </a:spcBef>
              <a:spcAft>
                <a:spcPts val="1200"/>
              </a:spcAft>
            </a:pPr>
            <a:r>
              <a:rPr lang="en-US" sz="2800" dirty="0" smtClean="0"/>
              <a:t>*Raise Climbers, Vertical Shafts with </a:t>
            </a:r>
            <a:r>
              <a:rPr lang="en-US" sz="2800" dirty="0" err="1" smtClean="0"/>
              <a:t>Headframes</a:t>
            </a:r>
            <a:r>
              <a:rPr lang="en-US" sz="2800" dirty="0" smtClean="0"/>
              <a:t>, Hoists and Conveyances</a:t>
            </a:r>
            <a:endParaRPr lang="en-US" sz="2800" dirty="0">
              <a:solidFill>
                <a:schemeClr val="tx2"/>
              </a:solidFill>
            </a:endParaRPr>
          </a:p>
          <a:p>
            <a:pPr>
              <a:spcBef>
                <a:spcPts val="600"/>
              </a:spcBef>
              <a:spcAft>
                <a:spcPts val="1200"/>
              </a:spcAft>
            </a:pPr>
            <a:endParaRPr lang="en-US" sz="3200" dirty="0">
              <a:solidFill>
                <a:schemeClr val="tx2"/>
              </a:solidFill>
              <a:latin typeface="+mn-lt"/>
            </a:endParaRPr>
          </a:p>
        </p:txBody>
      </p:sp>
    </p:spTree>
    <p:extLst>
      <p:ext uri="{BB962C8B-B14F-4D97-AF65-F5344CB8AC3E}">
        <p14:creationId xmlns:p14="http://schemas.microsoft.com/office/powerpoint/2010/main" val="1536113115"/>
      </p:ext>
    </p:extLst>
  </p:cSld>
  <p:clrMapOvr>
    <a:masterClrMapping/>
  </p:clrMapOvr>
  <p:transition spd="slow" advTm="30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4"/>
            <a:ext cx="8655997" cy="547362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t>Ladderway Types</a:t>
            </a:r>
          </a:p>
          <a:p>
            <a:pPr indent="-457200">
              <a:spcBef>
                <a:spcPts val="600"/>
              </a:spcBef>
              <a:spcAft>
                <a:spcPts val="1200"/>
              </a:spcAft>
            </a:pPr>
            <a:r>
              <a:rPr lang="en-US" sz="3200" dirty="0" smtClean="0">
                <a:solidFill>
                  <a:schemeClr val="tx2"/>
                </a:solidFill>
                <a:latin typeface="+mn-lt"/>
              </a:rPr>
              <a:t>There are various types of ladders used in the mining industry. These include:</a:t>
            </a:r>
          </a:p>
          <a:p>
            <a:pPr indent="-457200">
              <a:spcBef>
                <a:spcPts val="600"/>
              </a:spcBef>
              <a:spcAft>
                <a:spcPts val="1200"/>
              </a:spcAft>
              <a:buFont typeface="Arial" panose="020B0604020202020204" pitchFamily="34" charset="0"/>
              <a:buChar char="•"/>
            </a:pPr>
            <a:r>
              <a:rPr lang="en-US" sz="3200" dirty="0" smtClean="0">
                <a:solidFill>
                  <a:schemeClr val="tx2"/>
                </a:solidFill>
                <a:latin typeface="+mn-lt"/>
              </a:rPr>
              <a:t>Timber</a:t>
            </a:r>
            <a:endParaRPr lang="en-US" sz="3200" dirty="0">
              <a:solidFill>
                <a:schemeClr val="tx2"/>
              </a:solidFill>
              <a:latin typeface="+mn-lt"/>
            </a:endParaRPr>
          </a:p>
          <a:p>
            <a:pPr marL="457200" indent="-457200">
              <a:spcBef>
                <a:spcPts val="600"/>
              </a:spcBef>
              <a:spcAft>
                <a:spcPts val="1200"/>
              </a:spcAft>
              <a:buFont typeface="Arial" pitchFamily="34" charset="0"/>
              <a:buChar char="•"/>
            </a:pPr>
            <a:r>
              <a:rPr lang="en-US" sz="3200" dirty="0" smtClean="0">
                <a:solidFill>
                  <a:schemeClr val="tx2"/>
                </a:solidFill>
                <a:latin typeface="+mn-lt"/>
              </a:rPr>
              <a:t>Jackleg Ladders</a:t>
            </a:r>
            <a:endParaRPr lang="en-US" sz="2800" dirty="0" smtClean="0">
              <a:solidFill>
                <a:schemeClr val="tx2"/>
              </a:solidFill>
              <a:latin typeface="+mn-lt"/>
            </a:endParaRPr>
          </a:p>
          <a:p>
            <a:pPr marL="457200" indent="-457200">
              <a:spcBef>
                <a:spcPts val="600"/>
              </a:spcBef>
              <a:spcAft>
                <a:spcPts val="1200"/>
              </a:spcAft>
              <a:buFont typeface="Arial" pitchFamily="34" charset="0"/>
              <a:buChar char="•"/>
            </a:pPr>
            <a:r>
              <a:rPr lang="en-US" sz="3200" dirty="0" smtClean="0">
                <a:solidFill>
                  <a:schemeClr val="tx2"/>
                </a:solidFill>
                <a:latin typeface="+mn-lt"/>
              </a:rPr>
              <a:t>Steel Ladders</a:t>
            </a:r>
          </a:p>
          <a:p>
            <a:pPr marL="457200" indent="-457200">
              <a:spcBef>
                <a:spcPts val="600"/>
              </a:spcBef>
              <a:spcAft>
                <a:spcPts val="1200"/>
              </a:spcAft>
              <a:buFont typeface="Arial" pitchFamily="34" charset="0"/>
              <a:buChar char="•"/>
            </a:pPr>
            <a:r>
              <a:rPr lang="en-US" sz="3200" dirty="0" smtClean="0">
                <a:solidFill>
                  <a:schemeClr val="tx2"/>
                </a:solidFill>
                <a:latin typeface="+mn-lt"/>
              </a:rPr>
              <a:t>Steel Modular Ladder Cages</a:t>
            </a:r>
          </a:p>
          <a:p>
            <a:pPr marL="457200" indent="-457200">
              <a:spcBef>
                <a:spcPts val="600"/>
              </a:spcBef>
              <a:spcAft>
                <a:spcPts val="1200"/>
              </a:spcAft>
              <a:buFont typeface="Arial" pitchFamily="34" charset="0"/>
              <a:buChar char="•"/>
            </a:pPr>
            <a:r>
              <a:rPr lang="en-US" sz="3200" dirty="0" smtClean="0">
                <a:solidFill>
                  <a:schemeClr val="tx2"/>
                </a:solidFill>
                <a:latin typeface="+mn-lt"/>
              </a:rPr>
              <a:t>Fully Enclosed Polyethylene Ladders</a:t>
            </a:r>
          </a:p>
          <a:p>
            <a:pPr>
              <a:spcBef>
                <a:spcPts val="600"/>
              </a:spcBef>
              <a:spcAft>
                <a:spcPts val="1200"/>
              </a:spcAft>
            </a:pPr>
            <a:endParaRPr lang="en-US" sz="3200" dirty="0" smtClean="0">
              <a:solidFill>
                <a:schemeClr val="tx2"/>
              </a:solidFill>
              <a:latin typeface="+mn-lt"/>
            </a:endParaRPr>
          </a:p>
        </p:txBody>
      </p:sp>
    </p:spTree>
    <p:extLst>
      <p:ext uri="{BB962C8B-B14F-4D97-AF65-F5344CB8AC3E}">
        <p14:creationId xmlns:p14="http://schemas.microsoft.com/office/powerpoint/2010/main" val="1854415661"/>
      </p:ext>
    </p:extLst>
  </p:cSld>
  <p:clrMapOvr>
    <a:masterClrMapping/>
  </p:clrMapOvr>
  <p:transition spd="slow" advTm="30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3"/>
            <a:ext cx="8655997" cy="6234675"/>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a:spcAft>
                <a:spcPts val="600"/>
              </a:spcAft>
            </a:pPr>
            <a:r>
              <a:rPr lang="en-US" dirty="0" smtClean="0">
                <a:solidFill>
                  <a:srgbClr val="FFC000">
                    <a:satMod val="200000"/>
                  </a:srgbClr>
                </a:solidFill>
              </a:rPr>
              <a:t>Timber Ladders</a:t>
            </a:r>
          </a:p>
          <a:p>
            <a:pPr indent="-457200">
              <a:spcBef>
                <a:spcPts val="600"/>
              </a:spcBef>
              <a:spcAft>
                <a:spcPts val="1200"/>
              </a:spcAft>
              <a:buFont typeface="Arial" panose="020B0604020202020204" pitchFamily="34" charset="0"/>
              <a:buChar char="•"/>
            </a:pPr>
            <a:r>
              <a:rPr lang="en-US" sz="3200" dirty="0" smtClean="0">
                <a:solidFill>
                  <a:srgbClr val="FFC000"/>
                </a:solidFill>
                <a:latin typeface="Eras Light ITC"/>
              </a:rPr>
              <a:t>Advantages</a:t>
            </a:r>
          </a:p>
          <a:p>
            <a:pPr marL="800100" lvl="2" indent="-342900">
              <a:spcBef>
                <a:spcPts val="600"/>
              </a:spcBef>
              <a:spcAft>
                <a:spcPts val="1200"/>
              </a:spcAft>
              <a:buFont typeface="Arial" panose="020B0604020202020204" pitchFamily="34" charset="0"/>
              <a:buChar char="•"/>
            </a:pPr>
            <a:r>
              <a:rPr lang="en-US" sz="2400" dirty="0" smtClean="0">
                <a:solidFill>
                  <a:srgbClr val="FFC000"/>
                </a:solidFill>
                <a:latin typeface="Eras Light ITC"/>
              </a:rPr>
              <a:t>	Minimal training and skill needed to install</a:t>
            </a:r>
          </a:p>
          <a:p>
            <a:pPr marL="800100" lvl="2" indent="-342900">
              <a:spcBef>
                <a:spcPts val="600"/>
              </a:spcBef>
              <a:spcAft>
                <a:spcPts val="1200"/>
              </a:spcAft>
              <a:buFont typeface="Arial" panose="020B0604020202020204" pitchFamily="34" charset="0"/>
              <a:buChar char="•"/>
            </a:pPr>
            <a:r>
              <a:rPr lang="en-US" sz="2400" dirty="0">
                <a:solidFill>
                  <a:srgbClr val="FFC000"/>
                </a:solidFill>
                <a:latin typeface="Eras Light ITC"/>
              </a:rPr>
              <a:t>	</a:t>
            </a:r>
            <a:r>
              <a:rPr lang="en-US" sz="2400" dirty="0" smtClean="0">
                <a:solidFill>
                  <a:srgbClr val="FFC000"/>
                </a:solidFill>
                <a:latin typeface="Eras Light ITC"/>
              </a:rPr>
              <a:t>Relatively inexpensive materials</a:t>
            </a:r>
          </a:p>
          <a:p>
            <a:pPr marL="457200" indent="-457200">
              <a:spcBef>
                <a:spcPts val="600"/>
              </a:spcBef>
              <a:spcAft>
                <a:spcPts val="1200"/>
              </a:spcAft>
              <a:buFont typeface="Arial" pitchFamily="34" charset="0"/>
              <a:buChar char="•"/>
            </a:pPr>
            <a:r>
              <a:rPr lang="en-US" sz="3200" dirty="0" smtClean="0">
                <a:solidFill>
                  <a:srgbClr val="FFC000"/>
                </a:solidFill>
                <a:latin typeface="Eras Light ITC"/>
              </a:rPr>
              <a:t>Disadvantages:</a:t>
            </a:r>
          </a:p>
          <a:p>
            <a:pPr marL="914400" lvl="1" indent="-457200">
              <a:spcBef>
                <a:spcPts val="600"/>
              </a:spcBef>
              <a:spcAft>
                <a:spcPts val="1200"/>
              </a:spcAft>
              <a:buFont typeface="Arial" pitchFamily="34" charset="0"/>
              <a:buChar char="•"/>
            </a:pPr>
            <a:r>
              <a:rPr lang="en-US" sz="2400" dirty="0" smtClean="0">
                <a:solidFill>
                  <a:srgbClr val="FFC000"/>
                </a:solidFill>
                <a:latin typeface="Eras Light ITC"/>
              </a:rPr>
              <a:t>Timber tends to rot and steel corrodes over time (short lifespan or high maintenance)</a:t>
            </a:r>
          </a:p>
          <a:p>
            <a:pPr marL="914400" lvl="1" indent="-457200">
              <a:spcBef>
                <a:spcPts val="600"/>
              </a:spcBef>
              <a:spcAft>
                <a:spcPts val="1200"/>
              </a:spcAft>
              <a:buFont typeface="Arial" pitchFamily="34" charset="0"/>
              <a:buChar char="•"/>
            </a:pPr>
            <a:r>
              <a:rPr lang="en-US" sz="2400" dirty="0" smtClean="0">
                <a:solidFill>
                  <a:srgbClr val="FFC000"/>
                </a:solidFill>
                <a:latin typeface="Eras Light ITC"/>
              </a:rPr>
              <a:t>Uncomfortable to climb</a:t>
            </a:r>
          </a:p>
          <a:p>
            <a:pPr marL="914400" lvl="1" indent="-457200">
              <a:spcBef>
                <a:spcPts val="600"/>
              </a:spcBef>
              <a:spcAft>
                <a:spcPts val="1200"/>
              </a:spcAft>
              <a:buFont typeface="Arial" pitchFamily="34" charset="0"/>
              <a:buChar char="•"/>
            </a:pPr>
            <a:r>
              <a:rPr lang="en-US" sz="2400" dirty="0" smtClean="0">
                <a:solidFill>
                  <a:srgbClr val="FFC000"/>
                </a:solidFill>
                <a:latin typeface="Eras Light ITC"/>
              </a:rPr>
              <a:t>Heavy materials </a:t>
            </a:r>
          </a:p>
          <a:p>
            <a:pPr marL="914400" lvl="1" indent="-457200">
              <a:spcBef>
                <a:spcPts val="600"/>
              </a:spcBef>
              <a:spcAft>
                <a:spcPts val="1200"/>
              </a:spcAft>
              <a:buFont typeface="Arial" pitchFamily="34" charset="0"/>
              <a:buChar char="•"/>
            </a:pPr>
            <a:r>
              <a:rPr lang="en-US" sz="2400" dirty="0" smtClean="0">
                <a:solidFill>
                  <a:srgbClr val="FFC000"/>
                </a:solidFill>
                <a:latin typeface="Eras Light ITC"/>
              </a:rPr>
              <a:t>Must be installed from inside the shaft or raise</a:t>
            </a:r>
          </a:p>
          <a:p>
            <a:pPr marL="914400" lvl="1" indent="-457200">
              <a:spcBef>
                <a:spcPts val="600"/>
              </a:spcBef>
              <a:spcAft>
                <a:spcPts val="1200"/>
              </a:spcAft>
              <a:buFont typeface="Arial" pitchFamily="34" charset="0"/>
              <a:buChar char="•"/>
            </a:pPr>
            <a:endParaRPr lang="en-US" sz="2400" dirty="0" smtClean="0">
              <a:solidFill>
                <a:srgbClr val="FFC000"/>
              </a:solidFill>
              <a:latin typeface="Eras Light ITC"/>
            </a:endParaRPr>
          </a:p>
          <a:p>
            <a:pPr marL="914400" lvl="1" indent="-457200">
              <a:spcBef>
                <a:spcPts val="600"/>
              </a:spcBef>
              <a:spcAft>
                <a:spcPts val="1200"/>
              </a:spcAft>
              <a:buFont typeface="Arial" pitchFamily="34" charset="0"/>
              <a:buChar char="•"/>
            </a:pPr>
            <a:endParaRPr lang="en-US" sz="2400" dirty="0">
              <a:solidFill>
                <a:srgbClr val="FFC000"/>
              </a:solidFill>
              <a:latin typeface="Eras Light ITC"/>
            </a:endParaRPr>
          </a:p>
          <a:p>
            <a:pPr>
              <a:spcBef>
                <a:spcPts val="600"/>
              </a:spcBef>
              <a:spcAft>
                <a:spcPts val="1200"/>
              </a:spcAft>
            </a:pPr>
            <a:endParaRPr lang="en-US" sz="3200" dirty="0" smtClean="0">
              <a:solidFill>
                <a:srgbClr val="FFC000"/>
              </a:solidFill>
              <a:latin typeface="Eras Light ITC"/>
            </a:endParaRPr>
          </a:p>
        </p:txBody>
      </p:sp>
    </p:spTree>
    <p:extLst>
      <p:ext uri="{BB962C8B-B14F-4D97-AF65-F5344CB8AC3E}">
        <p14:creationId xmlns:p14="http://schemas.microsoft.com/office/powerpoint/2010/main" val="1991193618"/>
      </p:ext>
    </p:extLst>
  </p:cSld>
  <p:clrMapOvr>
    <a:masterClrMapping/>
  </p:clrMapOvr>
  <p:transition spd="slow" advTm="30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51520" y="404663"/>
            <a:ext cx="8671763" cy="5712357"/>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t>Jack Leg Raising Ladders</a:t>
            </a:r>
          </a:p>
          <a:p>
            <a:pPr indent="-457200">
              <a:spcBef>
                <a:spcPts val="600"/>
              </a:spcBef>
              <a:spcAft>
                <a:spcPts val="1200"/>
              </a:spcAft>
            </a:pPr>
            <a:r>
              <a:rPr lang="en-US" sz="3200" dirty="0" smtClean="0">
                <a:solidFill>
                  <a:schemeClr val="tx2"/>
                </a:solidFill>
                <a:latin typeface="+mn-lt"/>
              </a:rPr>
              <a:t>A ladder of simple construction utilized in jackleg raising and later used as permanent infrastructure in ladderways excavated by jackleg. </a:t>
            </a:r>
          </a:p>
          <a:p>
            <a:pPr indent="-457200">
              <a:spcBef>
                <a:spcPts val="600"/>
              </a:spcBef>
              <a:spcAft>
                <a:spcPts val="1200"/>
              </a:spcAft>
              <a:buFont typeface="Arial" panose="020B0604020202020204" pitchFamily="34" charset="0"/>
              <a:buChar char="•"/>
            </a:pPr>
            <a:r>
              <a:rPr lang="en-US" sz="3200" dirty="0" smtClean="0">
                <a:solidFill>
                  <a:schemeClr val="tx2"/>
                </a:solidFill>
                <a:latin typeface="+mn-lt"/>
              </a:rPr>
              <a:t>Very susceptible to corrosion</a:t>
            </a:r>
          </a:p>
          <a:p>
            <a:pPr indent="-457200">
              <a:spcBef>
                <a:spcPts val="600"/>
              </a:spcBef>
              <a:spcAft>
                <a:spcPts val="1200"/>
              </a:spcAft>
              <a:buFont typeface="Arial" panose="020B0604020202020204" pitchFamily="34" charset="0"/>
              <a:buChar char="•"/>
            </a:pPr>
            <a:r>
              <a:rPr lang="en-US" sz="3200" dirty="0">
                <a:solidFill>
                  <a:schemeClr val="tx2"/>
                </a:solidFill>
                <a:latin typeface="+mn-lt"/>
              </a:rPr>
              <a:t>User is exposed to any falling material</a:t>
            </a:r>
          </a:p>
          <a:p>
            <a:pPr indent="-457200">
              <a:spcBef>
                <a:spcPts val="600"/>
              </a:spcBef>
              <a:spcAft>
                <a:spcPts val="1200"/>
              </a:spcAft>
              <a:buFont typeface="Arial" panose="020B0604020202020204" pitchFamily="34" charset="0"/>
              <a:buChar char="•"/>
            </a:pPr>
            <a:r>
              <a:rPr lang="en-US" sz="3200" dirty="0">
                <a:solidFill>
                  <a:schemeClr val="tx2"/>
                </a:solidFill>
                <a:latin typeface="+mn-lt"/>
              </a:rPr>
              <a:t>High Risk Installation Procedure</a:t>
            </a:r>
          </a:p>
          <a:p>
            <a:pPr indent="-457200">
              <a:spcBef>
                <a:spcPts val="600"/>
              </a:spcBef>
              <a:spcAft>
                <a:spcPts val="1200"/>
              </a:spcAft>
              <a:buFont typeface="Arial" panose="020B0604020202020204" pitchFamily="34" charset="0"/>
              <a:buChar char="•"/>
            </a:pPr>
            <a:r>
              <a:rPr lang="en-US" sz="3200" dirty="0">
                <a:solidFill>
                  <a:schemeClr val="tx2"/>
                </a:solidFill>
                <a:latin typeface="+mn-lt"/>
              </a:rPr>
              <a:t>N</a:t>
            </a:r>
            <a:r>
              <a:rPr lang="en-US" sz="3200" dirty="0" smtClean="0">
                <a:solidFill>
                  <a:schemeClr val="tx2"/>
                </a:solidFill>
                <a:latin typeface="+mn-lt"/>
              </a:rPr>
              <a:t>ot well engineered for </a:t>
            </a:r>
            <a:r>
              <a:rPr lang="en-US" sz="3200" dirty="0" err="1" smtClean="0">
                <a:solidFill>
                  <a:schemeClr val="tx2"/>
                </a:solidFill>
                <a:latin typeface="+mn-lt"/>
              </a:rPr>
              <a:t>ladderways</a:t>
            </a:r>
            <a:r>
              <a:rPr lang="en-US" sz="3200" dirty="0" smtClean="0">
                <a:solidFill>
                  <a:schemeClr val="tx2"/>
                </a:solidFill>
                <a:latin typeface="+mn-lt"/>
              </a:rPr>
              <a:t>.</a:t>
            </a:r>
            <a:endParaRPr lang="en-US" sz="600" dirty="0">
              <a:solidFill>
                <a:schemeClr val="tx2"/>
              </a:solidFill>
              <a:latin typeface="+mn-lt"/>
            </a:endParaRPr>
          </a:p>
        </p:txBody>
      </p:sp>
    </p:spTree>
    <p:extLst>
      <p:ext uri="{BB962C8B-B14F-4D97-AF65-F5344CB8AC3E}">
        <p14:creationId xmlns:p14="http://schemas.microsoft.com/office/powerpoint/2010/main" val="3782892579"/>
      </p:ext>
    </p:extLst>
  </p:cSld>
  <p:clrMapOvr>
    <a:masterClrMapping/>
  </p:clrMapOvr>
  <p:transition spd="slow" advTm="30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Thesis Pics\ladders longshaft.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000" y="441000"/>
            <a:ext cx="7968000" cy="59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395490"/>
      </p:ext>
    </p:extLst>
  </p:cSld>
  <p:clrMapOvr>
    <a:masterClrMapping/>
  </p:clrMapOvr>
  <p:transition spd="slow" advTm="20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G:\Thesis Pics\Ladderway Lightning.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000" y="441000"/>
            <a:ext cx="7968000" cy="59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102162"/>
      </p:ext>
    </p:extLst>
  </p:cSld>
  <p:clrMapOvr>
    <a:masterClrMapping/>
  </p:clrMapOvr>
  <p:transition spd="slow" advTm="20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42094" y="376384"/>
            <a:ext cx="8671763" cy="5769892"/>
          </a:xfrm>
          <a:prstGeom prst="rect">
            <a:avLst/>
          </a:prstGeom>
        </p:spPr>
        <p:txBody>
          <a:bodyPr vert="horz" anchor="t">
            <a:noAutofit/>
          </a:bodyPr>
          <a:lst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a:lstStyle>
          <a:p>
            <a:pPr indent="-457200">
              <a:spcAft>
                <a:spcPts val="600"/>
              </a:spcAft>
            </a:pPr>
            <a:r>
              <a:rPr lang="en-US" dirty="0" smtClean="0"/>
              <a:t>Steel Ladders</a:t>
            </a:r>
          </a:p>
          <a:p>
            <a:pPr indent="-457200">
              <a:spcBef>
                <a:spcPts val="600"/>
              </a:spcBef>
              <a:spcAft>
                <a:spcPts val="1200"/>
              </a:spcAft>
            </a:pPr>
            <a:r>
              <a:rPr lang="en-US" sz="3200" dirty="0" smtClean="0">
                <a:solidFill>
                  <a:schemeClr val="tx2"/>
                </a:solidFill>
                <a:latin typeface="+mn-lt"/>
              </a:rPr>
              <a:t>Made from round hollow sections</a:t>
            </a:r>
          </a:p>
          <a:p>
            <a:pPr marL="457200" indent="-457200">
              <a:spcBef>
                <a:spcPts val="600"/>
              </a:spcBef>
              <a:spcAft>
                <a:spcPts val="1200"/>
              </a:spcAft>
              <a:buFont typeface="Arial" pitchFamily="34" charset="0"/>
              <a:buChar char="•"/>
            </a:pPr>
            <a:r>
              <a:rPr lang="en-US" sz="3200" dirty="0">
                <a:solidFill>
                  <a:schemeClr val="tx2"/>
                </a:solidFill>
                <a:latin typeface="+mn-lt"/>
              </a:rPr>
              <a:t>Easily affected by underground hyper saline water leading to rapid deterioration of their structural integrity. </a:t>
            </a:r>
          </a:p>
          <a:p>
            <a:pPr marL="457200" indent="-457200">
              <a:spcBef>
                <a:spcPts val="600"/>
              </a:spcBef>
              <a:spcAft>
                <a:spcPts val="1200"/>
              </a:spcAft>
              <a:buFont typeface="Arial" pitchFamily="34" charset="0"/>
              <a:buChar char="•"/>
            </a:pPr>
            <a:r>
              <a:rPr lang="en-US" sz="3200" dirty="0">
                <a:solidFill>
                  <a:schemeClr val="tx2"/>
                </a:solidFill>
                <a:latin typeface="+mn-lt"/>
              </a:rPr>
              <a:t>Lighter and easier to move by operators which leads to less protection from corrosion</a:t>
            </a:r>
            <a:r>
              <a:rPr lang="en-US" sz="3200" dirty="0" smtClean="0">
                <a:solidFill>
                  <a:schemeClr val="tx2"/>
                </a:solidFill>
                <a:latin typeface="+mn-lt"/>
              </a:rPr>
              <a:t>.</a:t>
            </a:r>
          </a:p>
          <a:p>
            <a:pPr marL="457200" indent="-457200">
              <a:spcBef>
                <a:spcPts val="600"/>
              </a:spcBef>
              <a:spcAft>
                <a:spcPts val="1200"/>
              </a:spcAft>
              <a:buFont typeface="Arial" pitchFamily="34" charset="0"/>
              <a:buChar char="•"/>
            </a:pPr>
            <a:r>
              <a:rPr lang="en-US" sz="3200" dirty="0" smtClean="0">
                <a:solidFill>
                  <a:schemeClr val="tx2"/>
                </a:solidFill>
                <a:latin typeface="+mn-lt"/>
              </a:rPr>
              <a:t>Ladder user is exposed to elements</a:t>
            </a:r>
          </a:p>
          <a:p>
            <a:pPr marL="457200" indent="-457200">
              <a:spcBef>
                <a:spcPts val="600"/>
              </a:spcBef>
              <a:spcAft>
                <a:spcPts val="1200"/>
              </a:spcAft>
              <a:buFont typeface="Arial" pitchFamily="34" charset="0"/>
              <a:buChar char="•"/>
            </a:pPr>
            <a:r>
              <a:rPr lang="en-US" sz="3200" dirty="0" smtClean="0">
                <a:solidFill>
                  <a:schemeClr val="tx2"/>
                </a:solidFill>
                <a:latin typeface="+mn-lt"/>
              </a:rPr>
              <a:t>Ease of use for mine rescue personnel is one advantage of Steel Ladders </a:t>
            </a:r>
            <a:endParaRPr lang="en-US" sz="3200" dirty="0">
              <a:solidFill>
                <a:schemeClr val="tx2"/>
              </a:solidFill>
              <a:latin typeface="+mn-lt"/>
            </a:endParaRPr>
          </a:p>
          <a:p>
            <a:pPr>
              <a:spcBef>
                <a:spcPts val="600"/>
              </a:spcBef>
              <a:spcAft>
                <a:spcPts val="1200"/>
              </a:spcAft>
            </a:pPr>
            <a:endParaRPr lang="en-US" sz="3200" dirty="0">
              <a:solidFill>
                <a:schemeClr val="tx2"/>
              </a:solidFill>
              <a:latin typeface="+mn-lt"/>
            </a:endParaRPr>
          </a:p>
        </p:txBody>
      </p:sp>
    </p:spTree>
    <p:extLst>
      <p:ext uri="{BB962C8B-B14F-4D97-AF65-F5344CB8AC3E}">
        <p14:creationId xmlns:p14="http://schemas.microsoft.com/office/powerpoint/2010/main" val="4200706815"/>
      </p:ext>
    </p:extLst>
  </p:cSld>
  <p:clrMapOvr>
    <a:masterClrMapping/>
  </p:clrMapOvr>
  <p:transition spd="slow" advTm="30000">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Custom 1">
      <a:dk1>
        <a:srgbClr val="000000"/>
      </a:dk1>
      <a:lt1>
        <a:sysClr val="window" lastClr="FFFFFF"/>
      </a:lt1>
      <a:dk2>
        <a:srgbClr val="69676D"/>
      </a:dk2>
      <a:lt2>
        <a:srgbClr val="FFC000"/>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Custom 1">
      <a:majorFont>
        <a:latin typeface="Eras Demi ITC"/>
        <a:ea typeface=""/>
        <a:cs typeface=""/>
      </a:majorFont>
      <a:minorFont>
        <a:latin typeface="Eras Light ITC"/>
        <a:ea typeface=""/>
        <a:cs typeface=""/>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4522</TotalTime>
  <Words>1344</Words>
  <Application>Microsoft Office PowerPoint</Application>
  <PresentationFormat>On-screen Show (4:3)</PresentationFormat>
  <Paragraphs>129</Paragraphs>
  <Slides>27</Slides>
  <Notes>19</Notes>
  <HiddenSlides>1</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Eras Demi ITC</vt:lpstr>
      <vt:lpstr>Eras Light ITC</vt:lpstr>
      <vt:lpstr>Wingdings</vt:lpstr>
      <vt:lpstr>Wingdings 2</vt:lpstr>
      <vt:lpstr>Wingdings 3</vt:lpstr>
      <vt:lpstr>Metro</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Mine Rescue Video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CME awards</dc:title>
  <dc:creator>Inspiron</dc:creator>
  <cp:lastModifiedBy>Jay</cp:lastModifiedBy>
  <cp:revision>90</cp:revision>
  <dcterms:created xsi:type="dcterms:W3CDTF">2011-02-12T22:38:43Z</dcterms:created>
  <dcterms:modified xsi:type="dcterms:W3CDTF">2013-10-09T11:21:14Z</dcterms:modified>
</cp:coreProperties>
</file>